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57" r:id="rId1"/>
  </p:sldMasterIdLst>
  <p:sldIdLst>
    <p:sldId id="256" r:id="rId2"/>
    <p:sldId id="306" r:id="rId3"/>
    <p:sldId id="307" r:id="rId4"/>
    <p:sldId id="324" r:id="rId5"/>
    <p:sldId id="325" r:id="rId6"/>
    <p:sldId id="327" r:id="rId7"/>
    <p:sldId id="354" r:id="rId8"/>
    <p:sldId id="359" r:id="rId9"/>
    <p:sldId id="369" r:id="rId10"/>
    <p:sldId id="368" r:id="rId11"/>
    <p:sldId id="370" r:id="rId12"/>
    <p:sldId id="355" r:id="rId13"/>
    <p:sldId id="308" r:id="rId14"/>
    <p:sldId id="361" r:id="rId15"/>
    <p:sldId id="362" r:id="rId16"/>
    <p:sldId id="356" r:id="rId17"/>
    <p:sldId id="321" r:id="rId18"/>
    <p:sldId id="337" r:id="rId19"/>
    <p:sldId id="343" r:id="rId20"/>
    <p:sldId id="357" r:id="rId21"/>
    <p:sldId id="305" r:id="rId22"/>
    <p:sldId id="352" r:id="rId23"/>
    <p:sldId id="363" r:id="rId24"/>
    <p:sldId id="367" r:id="rId25"/>
    <p:sldId id="364" r:id="rId26"/>
    <p:sldId id="339" r:id="rId27"/>
    <p:sldId id="365" r:id="rId28"/>
    <p:sldId id="312" r:id="rId29"/>
    <p:sldId id="314" r:id="rId30"/>
    <p:sldId id="319" r:id="rId31"/>
    <p:sldId id="317" r:id="rId32"/>
    <p:sldId id="347" r:id="rId33"/>
    <p:sldId id="366" r:id="rId34"/>
    <p:sldId id="342" r:id="rId35"/>
  </p:sldIdLst>
  <p:sldSz cx="9144000" cy="6858000" type="screen4x3"/>
  <p:notesSz cx="6797675" cy="9928225"/>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3" name="Rektangel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ktangel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ktangel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ktangel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ktangel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frundet rektangel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frundet rektangel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ktangel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ktangel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da-DK" smtClean="0"/>
              <a:t>Klik for at redigere titeltypografi i masteren</a:t>
            </a:r>
            <a:endParaRPr kumimoji="0" lang="en-US"/>
          </a:p>
        </p:txBody>
      </p:sp>
      <p:sp>
        <p:nvSpPr>
          <p:cNvPr id="9" name="Undertitel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a-DK" smtClean="0"/>
              <a:t>Klik for at redigere undertiteltypografien i masteren</a:t>
            </a:r>
            <a:endParaRPr kumimoji="0" lang="en-US"/>
          </a:p>
        </p:txBody>
      </p:sp>
      <p:sp>
        <p:nvSpPr>
          <p:cNvPr id="28" name="Pladsholder til dato 27"/>
          <p:cNvSpPr>
            <a:spLocks noGrp="1"/>
          </p:cNvSpPr>
          <p:nvPr>
            <p:ph type="dt" sz="half" idx="10"/>
          </p:nvPr>
        </p:nvSpPr>
        <p:spPr>
          <a:xfrm>
            <a:off x="6705600" y="4206240"/>
            <a:ext cx="960120" cy="457200"/>
          </a:xfrm>
        </p:spPr>
        <p:txBody>
          <a:bodyPr/>
          <a:lstStyle/>
          <a:p>
            <a:pPr>
              <a:defRPr/>
            </a:pPr>
            <a:fld id="{685DD5AD-3864-4C17-A73E-C7CDD618619B}" type="datetimeFigureOut">
              <a:rPr lang="da-DK" smtClean="0"/>
              <a:pPr>
                <a:defRPr/>
              </a:pPr>
              <a:t>14-04-2018</a:t>
            </a:fld>
            <a:endParaRPr lang="da-DK"/>
          </a:p>
        </p:txBody>
      </p:sp>
      <p:sp>
        <p:nvSpPr>
          <p:cNvPr id="17" name="Pladsholder til sidefod 16"/>
          <p:cNvSpPr>
            <a:spLocks noGrp="1"/>
          </p:cNvSpPr>
          <p:nvPr>
            <p:ph type="ftr" sz="quarter" idx="11"/>
          </p:nvPr>
        </p:nvSpPr>
        <p:spPr>
          <a:xfrm>
            <a:off x="5410200" y="4205288"/>
            <a:ext cx="1295400" cy="457200"/>
          </a:xfrm>
        </p:spPr>
        <p:txBody>
          <a:bodyPr/>
          <a:lstStyle/>
          <a:p>
            <a:pPr>
              <a:defRPr/>
            </a:pPr>
            <a:endParaRPr lang="da-DK"/>
          </a:p>
        </p:txBody>
      </p:sp>
      <p:sp>
        <p:nvSpPr>
          <p:cNvPr id="29" name="Pladsholder til diasnumm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0FE88735-62D2-43A2-A2C4-BBA5A5C2E0A8}" type="slidenum">
              <a:rPr lang="da-DK" smtClean="0"/>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pPr>
              <a:defRPr/>
            </a:pPr>
            <a:fld id="{C13FB3C9-E205-4FE9-ABE7-98CAEE337A49}" type="datetimeFigureOut">
              <a:rPr lang="da-DK" smtClean="0"/>
              <a:pPr>
                <a:defRPr/>
              </a:pPr>
              <a:t>14-04-2018</a:t>
            </a:fld>
            <a:endParaRPr lang="da-DK"/>
          </a:p>
        </p:txBody>
      </p:sp>
      <p:sp>
        <p:nvSpPr>
          <p:cNvPr id="5" name="Pladsholder til sidefod 4"/>
          <p:cNvSpPr>
            <a:spLocks noGrp="1"/>
          </p:cNvSpPr>
          <p:nvPr>
            <p:ph type="ftr" sz="quarter" idx="11"/>
          </p:nvPr>
        </p:nvSpPr>
        <p:spPr/>
        <p:txBody>
          <a:bodyPr/>
          <a:lstStyle/>
          <a:p>
            <a:pPr>
              <a:defRPr/>
            </a:pPr>
            <a:endParaRPr lang="da-DK"/>
          </a:p>
        </p:txBody>
      </p:sp>
      <p:sp>
        <p:nvSpPr>
          <p:cNvPr id="6" name="Pladsholder til diasnummer 5"/>
          <p:cNvSpPr>
            <a:spLocks noGrp="1"/>
          </p:cNvSpPr>
          <p:nvPr>
            <p:ph type="sldNum" sz="quarter" idx="12"/>
          </p:nvPr>
        </p:nvSpPr>
        <p:spPr/>
        <p:txBody>
          <a:bodyPr/>
          <a:lstStyle/>
          <a:p>
            <a:pPr>
              <a:defRPr/>
            </a:pPr>
            <a:fld id="{D8ACCAFC-1F74-4405-A419-9451B3370F1B}" type="slidenum">
              <a:rPr lang="da-DK" smtClean="0"/>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781800" y="1143000"/>
            <a:ext cx="1905000" cy="5486400"/>
          </a:xfrm>
        </p:spPr>
        <p:txBody>
          <a:bodyPr vert="eaVer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a:xfrm>
            <a:off x="457200" y="1143000"/>
            <a:ext cx="6248400" cy="5486400"/>
          </a:xfrm>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pPr>
              <a:defRPr/>
            </a:pPr>
            <a:fld id="{DAF27408-A943-49D8-A978-9EF8F543274F}" type="datetimeFigureOut">
              <a:rPr lang="da-DK" smtClean="0"/>
              <a:pPr>
                <a:defRPr/>
              </a:pPr>
              <a:t>14-04-2018</a:t>
            </a:fld>
            <a:endParaRPr lang="da-DK"/>
          </a:p>
        </p:txBody>
      </p:sp>
      <p:sp>
        <p:nvSpPr>
          <p:cNvPr id="5" name="Pladsholder til sidefod 4"/>
          <p:cNvSpPr>
            <a:spLocks noGrp="1"/>
          </p:cNvSpPr>
          <p:nvPr>
            <p:ph type="ftr" sz="quarter" idx="11"/>
          </p:nvPr>
        </p:nvSpPr>
        <p:spPr/>
        <p:txBody>
          <a:bodyPr/>
          <a:lstStyle/>
          <a:p>
            <a:pPr>
              <a:defRPr/>
            </a:pPr>
            <a:endParaRPr lang="da-DK"/>
          </a:p>
        </p:txBody>
      </p:sp>
      <p:sp>
        <p:nvSpPr>
          <p:cNvPr id="6" name="Pladsholder til diasnummer 5"/>
          <p:cNvSpPr>
            <a:spLocks noGrp="1"/>
          </p:cNvSpPr>
          <p:nvPr>
            <p:ph type="sldNum" sz="quarter" idx="12"/>
          </p:nvPr>
        </p:nvSpPr>
        <p:spPr/>
        <p:txBody>
          <a:bodyPr/>
          <a:lstStyle/>
          <a:p>
            <a:pPr>
              <a:defRPr/>
            </a:pPr>
            <a:fld id="{87766687-CF78-4091-A002-73A826D34B0F}" type="slidenum">
              <a:rPr lang="da-DK" smtClean="0"/>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indhold 2"/>
          <p:cNvSpPr>
            <a:spLocks noGrp="1"/>
          </p:cNvSpPr>
          <p:nvPr>
            <p:ph idx="1"/>
          </p:nvPr>
        </p:nvSpPr>
        <p:spPr/>
        <p:txBody>
          <a:body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pPr>
              <a:defRPr/>
            </a:pPr>
            <a:fld id="{29CB1959-416D-4524-AB24-1FB838F102C9}" type="datetimeFigureOut">
              <a:rPr lang="da-DK" smtClean="0"/>
              <a:pPr>
                <a:defRPr/>
              </a:pPr>
              <a:t>14-04-2018</a:t>
            </a:fld>
            <a:endParaRPr lang="da-DK"/>
          </a:p>
        </p:txBody>
      </p:sp>
      <p:sp>
        <p:nvSpPr>
          <p:cNvPr id="5" name="Pladsholder til sidefod 4"/>
          <p:cNvSpPr>
            <a:spLocks noGrp="1"/>
          </p:cNvSpPr>
          <p:nvPr>
            <p:ph type="ftr" sz="quarter" idx="11"/>
          </p:nvPr>
        </p:nvSpPr>
        <p:spPr/>
        <p:txBody>
          <a:bodyPr/>
          <a:lstStyle/>
          <a:p>
            <a:pPr>
              <a:defRPr/>
            </a:pPr>
            <a:endParaRPr lang="da-DK"/>
          </a:p>
        </p:txBody>
      </p:sp>
      <p:sp>
        <p:nvSpPr>
          <p:cNvPr id="6" name="Pladsholder til diasnummer 5"/>
          <p:cNvSpPr>
            <a:spLocks noGrp="1"/>
          </p:cNvSpPr>
          <p:nvPr>
            <p:ph type="sldNum" sz="quarter" idx="12"/>
          </p:nvPr>
        </p:nvSpPr>
        <p:spPr/>
        <p:txBody>
          <a:bodyPr/>
          <a:lstStyle/>
          <a:p>
            <a:pPr>
              <a:defRPr/>
            </a:pPr>
            <a:fld id="{227D5F1F-E19B-4862-ACCF-2F6ACC62BC86}" type="slidenum">
              <a:rPr lang="da-DK" smtClean="0"/>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a-DK" smtClean="0"/>
              <a:t>Klik for at redigere typografi i masteren</a:t>
            </a:r>
          </a:p>
        </p:txBody>
      </p:sp>
      <p:sp>
        <p:nvSpPr>
          <p:cNvPr id="4" name="Pladsholder til dato 3"/>
          <p:cNvSpPr>
            <a:spLocks noGrp="1"/>
          </p:cNvSpPr>
          <p:nvPr>
            <p:ph type="dt" sz="half" idx="10"/>
          </p:nvPr>
        </p:nvSpPr>
        <p:spPr/>
        <p:txBody>
          <a:bodyPr/>
          <a:lstStyle/>
          <a:p>
            <a:pPr>
              <a:defRPr/>
            </a:pPr>
            <a:fld id="{D61993E6-18E5-4E2D-BC0C-2A3B907FFB51}" type="datetimeFigureOut">
              <a:rPr lang="da-DK" smtClean="0"/>
              <a:pPr>
                <a:defRPr/>
              </a:pPr>
              <a:t>14-04-2018</a:t>
            </a:fld>
            <a:endParaRPr lang="da-DK"/>
          </a:p>
        </p:txBody>
      </p:sp>
      <p:sp>
        <p:nvSpPr>
          <p:cNvPr id="5" name="Pladsholder til sidefod 4"/>
          <p:cNvSpPr>
            <a:spLocks noGrp="1"/>
          </p:cNvSpPr>
          <p:nvPr>
            <p:ph type="ftr" sz="quarter" idx="11"/>
          </p:nvPr>
        </p:nvSpPr>
        <p:spPr/>
        <p:txBody>
          <a:bodyPr/>
          <a:lstStyle/>
          <a:p>
            <a:pPr>
              <a:defRPr/>
            </a:pPr>
            <a:endParaRPr lang="da-DK"/>
          </a:p>
        </p:txBody>
      </p:sp>
      <p:sp>
        <p:nvSpPr>
          <p:cNvPr id="6" name="Pladsholder til diasnummer 5"/>
          <p:cNvSpPr>
            <a:spLocks noGrp="1"/>
          </p:cNvSpPr>
          <p:nvPr>
            <p:ph type="sldNum" sz="quarter" idx="12"/>
          </p:nvPr>
        </p:nvSpPr>
        <p:spPr/>
        <p:txBody>
          <a:bodyPr/>
          <a:lstStyle/>
          <a:p>
            <a:pPr>
              <a:defRPr/>
            </a:pPr>
            <a:fld id="{7FED1773-788B-4F36-A2A6-C09EFB44BA2E}" type="slidenum">
              <a:rPr lang="da-DK" smtClean="0"/>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indhold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indhold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p>
            <a:pPr>
              <a:defRPr/>
            </a:pPr>
            <a:fld id="{E7F784DB-AF64-4F8A-9C55-48A0BDF962CE}" type="datetimeFigureOut">
              <a:rPr lang="da-DK" smtClean="0"/>
              <a:pPr>
                <a:defRPr/>
              </a:pPr>
              <a:t>14-04-2018</a:t>
            </a:fld>
            <a:endParaRPr lang="da-DK"/>
          </a:p>
        </p:txBody>
      </p:sp>
      <p:sp>
        <p:nvSpPr>
          <p:cNvPr id="6" name="Pladsholder til sidefod 5"/>
          <p:cNvSpPr>
            <a:spLocks noGrp="1"/>
          </p:cNvSpPr>
          <p:nvPr>
            <p:ph type="ftr" sz="quarter" idx="11"/>
          </p:nvPr>
        </p:nvSpPr>
        <p:spPr/>
        <p:txBody>
          <a:bodyPr/>
          <a:lstStyle/>
          <a:p>
            <a:pPr>
              <a:defRPr/>
            </a:pPr>
            <a:endParaRPr lang="da-DK"/>
          </a:p>
        </p:txBody>
      </p:sp>
      <p:sp>
        <p:nvSpPr>
          <p:cNvPr id="7" name="Pladsholder til diasnummer 6"/>
          <p:cNvSpPr>
            <a:spLocks noGrp="1"/>
          </p:cNvSpPr>
          <p:nvPr>
            <p:ph type="sldNum" sz="quarter" idx="12"/>
          </p:nvPr>
        </p:nvSpPr>
        <p:spPr/>
        <p:txBody>
          <a:bodyPr/>
          <a:lstStyle/>
          <a:p>
            <a:pPr>
              <a:defRPr/>
            </a:pPr>
            <a:fld id="{05C8D651-F3A2-45A5-9001-6E5740193152}" type="slidenum">
              <a:rPr lang="da-DK" smtClean="0"/>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typografi i masteren</a:t>
            </a:r>
          </a:p>
        </p:txBody>
      </p:sp>
      <p:sp>
        <p:nvSpPr>
          <p:cNvPr id="4" name="Pladsholder til teks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typografi i masteren</a:t>
            </a:r>
          </a:p>
        </p:txBody>
      </p:sp>
      <p:sp>
        <p:nvSpPr>
          <p:cNvPr id="5" name="Pladsholder til indhold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6" name="Pladsholder til indhold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26" name="Pladsholder til dato 25"/>
          <p:cNvSpPr>
            <a:spLocks noGrp="1"/>
          </p:cNvSpPr>
          <p:nvPr>
            <p:ph type="dt" sz="half" idx="10"/>
          </p:nvPr>
        </p:nvSpPr>
        <p:spPr/>
        <p:txBody>
          <a:bodyPr rtlCol="0"/>
          <a:lstStyle/>
          <a:p>
            <a:pPr>
              <a:defRPr/>
            </a:pPr>
            <a:fld id="{8EFC32B1-CACE-4F6D-80B2-1294EEBF3C7F}" type="datetimeFigureOut">
              <a:rPr lang="da-DK" smtClean="0"/>
              <a:pPr>
                <a:defRPr/>
              </a:pPr>
              <a:t>14-04-2018</a:t>
            </a:fld>
            <a:endParaRPr lang="da-DK"/>
          </a:p>
        </p:txBody>
      </p:sp>
      <p:sp>
        <p:nvSpPr>
          <p:cNvPr id="27" name="Pladsholder til diasnummer 26"/>
          <p:cNvSpPr>
            <a:spLocks noGrp="1"/>
          </p:cNvSpPr>
          <p:nvPr>
            <p:ph type="sldNum" sz="quarter" idx="11"/>
          </p:nvPr>
        </p:nvSpPr>
        <p:spPr/>
        <p:txBody>
          <a:bodyPr rtlCol="0"/>
          <a:lstStyle/>
          <a:p>
            <a:pPr>
              <a:defRPr/>
            </a:pPr>
            <a:fld id="{A3966C1B-F94E-4BFF-AB2E-D4F48FC165B9}" type="slidenum">
              <a:rPr lang="da-DK" smtClean="0"/>
              <a:pPr>
                <a:defRPr/>
              </a:pPr>
              <a:t>‹nr.›</a:t>
            </a:fld>
            <a:endParaRPr lang="da-DK"/>
          </a:p>
        </p:txBody>
      </p:sp>
      <p:sp>
        <p:nvSpPr>
          <p:cNvPr id="28" name="Pladsholder til sidefod 27"/>
          <p:cNvSpPr>
            <a:spLocks noGrp="1"/>
          </p:cNvSpPr>
          <p:nvPr>
            <p:ph type="ftr" sz="quarter" idx="12"/>
          </p:nvPr>
        </p:nvSpPr>
        <p:spPr/>
        <p:txBody>
          <a:bodyPr rtlCol="0"/>
          <a:lstStyle/>
          <a:p>
            <a:pPr>
              <a:defRPr/>
            </a:pPr>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da-DK" smtClean="0"/>
              <a:t>Klik for at redigere titeltypografi i masteren</a:t>
            </a:r>
            <a:endParaRPr kumimoji="0" lang="en-US"/>
          </a:p>
        </p:txBody>
      </p:sp>
      <p:sp>
        <p:nvSpPr>
          <p:cNvPr id="3" name="Pladsholder til dato 2"/>
          <p:cNvSpPr>
            <a:spLocks noGrp="1"/>
          </p:cNvSpPr>
          <p:nvPr>
            <p:ph type="dt" sz="half" idx="10"/>
          </p:nvPr>
        </p:nvSpPr>
        <p:spPr>
          <a:xfrm>
            <a:off x="6583680" y="612648"/>
            <a:ext cx="957264" cy="457200"/>
          </a:xfrm>
        </p:spPr>
        <p:txBody>
          <a:bodyPr/>
          <a:lstStyle/>
          <a:p>
            <a:pPr>
              <a:defRPr/>
            </a:pPr>
            <a:fld id="{B4D04805-B64A-4DEF-9439-1A204932D349}" type="datetimeFigureOut">
              <a:rPr lang="da-DK" smtClean="0"/>
              <a:pPr>
                <a:defRPr/>
              </a:pPr>
              <a:t>14-04-2018</a:t>
            </a:fld>
            <a:endParaRPr lang="da-DK"/>
          </a:p>
        </p:txBody>
      </p:sp>
      <p:sp>
        <p:nvSpPr>
          <p:cNvPr id="4" name="Pladsholder til sidefod 3"/>
          <p:cNvSpPr>
            <a:spLocks noGrp="1"/>
          </p:cNvSpPr>
          <p:nvPr>
            <p:ph type="ftr" sz="quarter" idx="11"/>
          </p:nvPr>
        </p:nvSpPr>
        <p:spPr>
          <a:xfrm>
            <a:off x="5257800" y="612648"/>
            <a:ext cx="1325880" cy="457200"/>
          </a:xfrm>
        </p:spPr>
        <p:txBody>
          <a:bodyPr/>
          <a:lstStyle/>
          <a:p>
            <a:pPr>
              <a:defRPr/>
            </a:pPr>
            <a:endParaRPr lang="da-DK"/>
          </a:p>
        </p:txBody>
      </p:sp>
      <p:sp>
        <p:nvSpPr>
          <p:cNvPr id="5" name="Pladsholder til diasnummer 4"/>
          <p:cNvSpPr>
            <a:spLocks noGrp="1"/>
          </p:cNvSpPr>
          <p:nvPr>
            <p:ph type="sldNum" sz="quarter" idx="12"/>
          </p:nvPr>
        </p:nvSpPr>
        <p:spPr>
          <a:xfrm>
            <a:off x="8174736" y="2272"/>
            <a:ext cx="762000" cy="365760"/>
          </a:xfrm>
        </p:spPr>
        <p:txBody>
          <a:bodyPr/>
          <a:lstStyle/>
          <a:p>
            <a:pPr>
              <a:defRPr/>
            </a:pPr>
            <a:fld id="{9E80CD44-C573-4C0B-9C49-888AE3DF95E8}" type="slidenum">
              <a:rPr lang="da-DK" smtClean="0"/>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fld id="{053CE5F8-B645-48ED-B801-8F1FDAFA6C7A}" type="datetimeFigureOut">
              <a:rPr lang="da-DK" smtClean="0"/>
              <a:pPr>
                <a:defRPr/>
              </a:pPr>
              <a:t>14-04-2018</a:t>
            </a:fld>
            <a:endParaRPr lang="da-DK"/>
          </a:p>
        </p:txBody>
      </p:sp>
      <p:sp>
        <p:nvSpPr>
          <p:cNvPr id="3" name="Pladsholder til sidefod 2"/>
          <p:cNvSpPr>
            <a:spLocks noGrp="1"/>
          </p:cNvSpPr>
          <p:nvPr>
            <p:ph type="ftr" sz="quarter" idx="11"/>
          </p:nvPr>
        </p:nvSpPr>
        <p:spPr/>
        <p:txBody>
          <a:bodyPr/>
          <a:lstStyle/>
          <a:p>
            <a:pPr>
              <a:defRPr/>
            </a:pPr>
            <a:endParaRPr lang="da-DK"/>
          </a:p>
        </p:txBody>
      </p:sp>
      <p:sp>
        <p:nvSpPr>
          <p:cNvPr id="4" name="Pladsholder til diasnummer 3"/>
          <p:cNvSpPr>
            <a:spLocks noGrp="1"/>
          </p:cNvSpPr>
          <p:nvPr>
            <p:ph type="sldNum" sz="quarter" idx="12"/>
          </p:nvPr>
        </p:nvSpPr>
        <p:spPr/>
        <p:txBody>
          <a:bodyPr/>
          <a:lstStyle/>
          <a:p>
            <a:pPr>
              <a:defRPr/>
            </a:pPr>
            <a:fld id="{96616684-5733-4C3E-A1EB-590BA98EB5C6}" type="slidenum">
              <a:rPr lang="da-DK" smtClean="0"/>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da-DK" smtClean="0"/>
              <a:t>Klik for at redigere titeltypografi i masteren</a:t>
            </a:r>
            <a:endParaRPr kumimoji="0" lang="en-US"/>
          </a:p>
        </p:txBody>
      </p:sp>
      <p:sp>
        <p:nvSpPr>
          <p:cNvPr id="3" name="Pladsholder til teks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a-DK" smtClean="0"/>
              <a:t>Klik for at redigere typografi i masteren</a:t>
            </a:r>
          </a:p>
        </p:txBody>
      </p:sp>
      <p:sp>
        <p:nvSpPr>
          <p:cNvPr id="4" name="Pladsholder til indhold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p>
            <a:pPr>
              <a:defRPr/>
            </a:pPr>
            <a:fld id="{600352B9-554A-47B2-AA97-BFFBF6750590}" type="datetimeFigureOut">
              <a:rPr lang="da-DK" smtClean="0"/>
              <a:pPr>
                <a:defRPr/>
              </a:pPr>
              <a:t>14-04-2018</a:t>
            </a:fld>
            <a:endParaRPr lang="da-DK"/>
          </a:p>
        </p:txBody>
      </p:sp>
      <p:sp>
        <p:nvSpPr>
          <p:cNvPr id="6" name="Pladsholder til sidefod 5"/>
          <p:cNvSpPr>
            <a:spLocks noGrp="1"/>
          </p:cNvSpPr>
          <p:nvPr>
            <p:ph type="ftr" sz="quarter" idx="11"/>
          </p:nvPr>
        </p:nvSpPr>
        <p:spPr/>
        <p:txBody>
          <a:bodyPr/>
          <a:lstStyle/>
          <a:p>
            <a:pPr>
              <a:defRPr/>
            </a:pPr>
            <a:endParaRPr lang="da-DK"/>
          </a:p>
        </p:txBody>
      </p:sp>
      <p:sp>
        <p:nvSpPr>
          <p:cNvPr id="7" name="Pladsholder til diasnummer 6"/>
          <p:cNvSpPr>
            <a:spLocks noGrp="1"/>
          </p:cNvSpPr>
          <p:nvPr>
            <p:ph type="sldNum" sz="quarter" idx="12"/>
          </p:nvPr>
        </p:nvSpPr>
        <p:spPr/>
        <p:txBody>
          <a:bodyPr/>
          <a:lstStyle/>
          <a:p>
            <a:pPr>
              <a:defRPr/>
            </a:pPr>
            <a:fld id="{F61DF42A-91D9-4F50-92A0-9B8875D9F138}" type="slidenum">
              <a:rPr lang="da-DK" smtClean="0"/>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da-DK" smtClean="0"/>
              <a:t>Klik for at redigere titeltypografi i masteren</a:t>
            </a:r>
            <a:endParaRPr kumimoji="0" lang="en-US"/>
          </a:p>
        </p:txBody>
      </p:sp>
      <p:sp>
        <p:nvSpPr>
          <p:cNvPr id="3" name="Pladsholder til billed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da-DK" smtClean="0"/>
              <a:t>Klik på ikonet for at tilføje et billede</a:t>
            </a:r>
            <a:endParaRPr kumimoji="0" lang="en-US" dirty="0"/>
          </a:p>
        </p:txBody>
      </p:sp>
      <p:sp>
        <p:nvSpPr>
          <p:cNvPr id="4" name="Pladsholder til teks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a-DK" smtClean="0"/>
              <a:t>Klik for at redigere typografi i masteren</a:t>
            </a:r>
          </a:p>
        </p:txBody>
      </p:sp>
      <p:sp>
        <p:nvSpPr>
          <p:cNvPr id="5" name="Pladsholder til dato 4"/>
          <p:cNvSpPr>
            <a:spLocks noGrp="1"/>
          </p:cNvSpPr>
          <p:nvPr>
            <p:ph type="dt" sz="half" idx="10"/>
          </p:nvPr>
        </p:nvSpPr>
        <p:spPr/>
        <p:txBody>
          <a:bodyPr/>
          <a:lstStyle/>
          <a:p>
            <a:pPr>
              <a:defRPr/>
            </a:pPr>
            <a:fld id="{5F4EFA25-153D-48D9-856E-24EE36DDB842}" type="datetimeFigureOut">
              <a:rPr lang="da-DK" smtClean="0"/>
              <a:pPr>
                <a:defRPr/>
              </a:pPr>
              <a:t>14-04-2018</a:t>
            </a:fld>
            <a:endParaRPr lang="da-DK"/>
          </a:p>
        </p:txBody>
      </p:sp>
      <p:sp>
        <p:nvSpPr>
          <p:cNvPr id="6" name="Pladsholder til sidefod 5"/>
          <p:cNvSpPr>
            <a:spLocks noGrp="1"/>
          </p:cNvSpPr>
          <p:nvPr>
            <p:ph type="ftr" sz="quarter" idx="11"/>
          </p:nvPr>
        </p:nvSpPr>
        <p:spPr/>
        <p:txBody>
          <a:bodyPr/>
          <a:lstStyle/>
          <a:p>
            <a:pPr>
              <a:defRPr/>
            </a:pPr>
            <a:endParaRPr lang="da-DK"/>
          </a:p>
        </p:txBody>
      </p:sp>
      <p:sp>
        <p:nvSpPr>
          <p:cNvPr id="7" name="Pladsholder til diasnummer 6"/>
          <p:cNvSpPr>
            <a:spLocks noGrp="1"/>
          </p:cNvSpPr>
          <p:nvPr>
            <p:ph type="sldNum" sz="quarter" idx="12"/>
          </p:nvPr>
        </p:nvSpPr>
        <p:spPr/>
        <p:txBody>
          <a:bodyPr/>
          <a:lstStyle/>
          <a:p>
            <a:pPr>
              <a:defRPr/>
            </a:pPr>
            <a:fld id="{17359ECC-E8E7-4DEB-9F91-078EA986C9C1}" type="slidenum">
              <a:rPr lang="da-DK" smtClean="0"/>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ktangel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ktangel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ktangel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ktangel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ktangel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frundet rektangel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frundet rektangel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ktangel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ktangel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ktangel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ktangel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ktangel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ktangel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Pladsholder til titel 21"/>
          <p:cNvSpPr>
            <a:spLocks noGrp="1"/>
          </p:cNvSpPr>
          <p:nvPr>
            <p:ph type="title"/>
          </p:nvPr>
        </p:nvSpPr>
        <p:spPr>
          <a:xfrm>
            <a:off x="457200" y="1143000"/>
            <a:ext cx="8229600" cy="1066800"/>
          </a:xfrm>
          <a:prstGeom prst="rect">
            <a:avLst/>
          </a:prstGeom>
        </p:spPr>
        <p:txBody>
          <a:bodyPr vert="horz" anchor="ctr">
            <a:normAutofit/>
          </a:bodyPr>
          <a:lstStyle/>
          <a:p>
            <a:r>
              <a:rPr kumimoji="0" lang="da-DK" smtClean="0"/>
              <a:t>Klik for at redigere titeltypografi i masteren</a:t>
            </a:r>
            <a:endParaRPr kumimoji="0" lang="en-US"/>
          </a:p>
        </p:txBody>
      </p:sp>
      <p:sp>
        <p:nvSpPr>
          <p:cNvPr id="13" name="Pladsholder til teks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da-DK" smtClean="0"/>
              <a:t>Klik for at redigere typografi i masteren</a:t>
            </a:r>
          </a:p>
          <a:p>
            <a:pPr lvl="1" eaLnBrk="1" latinLnBrk="0" hangingPunct="1"/>
            <a:r>
              <a:rPr kumimoji="0" lang="da-DK" smtClean="0"/>
              <a:t>Andet niveau</a:t>
            </a:r>
          </a:p>
          <a:p>
            <a:pPr lvl="2" eaLnBrk="1" latinLnBrk="0" hangingPunct="1"/>
            <a:r>
              <a:rPr kumimoji="0" lang="da-DK" smtClean="0"/>
              <a:t>Tredje niveau</a:t>
            </a:r>
          </a:p>
          <a:p>
            <a:pPr lvl="3" eaLnBrk="1" latinLnBrk="0" hangingPunct="1"/>
            <a:r>
              <a:rPr kumimoji="0" lang="da-DK" smtClean="0"/>
              <a:t>Fjerde niveau</a:t>
            </a:r>
          </a:p>
          <a:p>
            <a:pPr lvl="4" eaLnBrk="1" latinLnBrk="0" hangingPunct="1"/>
            <a:r>
              <a:rPr kumimoji="0" lang="da-DK" smtClean="0"/>
              <a:t>Femte niveau</a:t>
            </a:r>
            <a:endParaRPr kumimoji="0" lang="en-US"/>
          </a:p>
        </p:txBody>
      </p:sp>
      <p:sp>
        <p:nvSpPr>
          <p:cNvPr id="14" name="Pladsholder til dato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fld id="{AC4F5152-2ECD-4E52-B490-203431388DE4}" type="datetimeFigureOut">
              <a:rPr lang="da-DK" smtClean="0"/>
              <a:pPr>
                <a:defRPr/>
              </a:pPr>
              <a:t>14-04-2018</a:t>
            </a:fld>
            <a:endParaRPr lang="da-DK"/>
          </a:p>
        </p:txBody>
      </p:sp>
      <p:sp>
        <p:nvSpPr>
          <p:cNvPr id="3" name="Pladsholder til sidefod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da-DK"/>
          </a:p>
        </p:txBody>
      </p:sp>
      <p:sp>
        <p:nvSpPr>
          <p:cNvPr id="23" name="Pladsholder til diasnumm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DB1211DF-A70C-4151-8074-51B71874CA9E}" type="slidenum">
              <a:rPr lang="da-DK" smtClean="0"/>
              <a:pPr>
                <a:defRPr/>
              </a:pPr>
              <a:t>‹nr.›</a:t>
            </a:fld>
            <a:endParaRPr lang="da-DK"/>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abbirketoften.d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p:txBody>
          <a:bodyPr>
            <a:normAutofit/>
          </a:bodyPr>
          <a:lstStyle/>
          <a:p>
            <a:pPr eaLnBrk="1" fontAlgn="auto" hangingPunct="1">
              <a:spcAft>
                <a:spcPts val="0"/>
              </a:spcAft>
              <a:defRPr/>
            </a:pPr>
            <a:r>
              <a:rPr lang="da-DK" sz="5400" dirty="0" smtClean="0"/>
              <a:t>AB Birketoften</a:t>
            </a:r>
          </a:p>
        </p:txBody>
      </p:sp>
      <p:sp>
        <p:nvSpPr>
          <p:cNvPr id="9219" name="Undertitel 2"/>
          <p:cNvSpPr>
            <a:spLocks noGrp="1"/>
          </p:cNvSpPr>
          <p:nvPr>
            <p:ph type="subTitle" idx="1"/>
          </p:nvPr>
        </p:nvSpPr>
        <p:spPr/>
        <p:txBody>
          <a:bodyPr>
            <a:normAutofit/>
          </a:bodyPr>
          <a:lstStyle/>
          <a:p>
            <a:pPr marL="63500" eaLnBrk="1" hangingPunct="1"/>
            <a:r>
              <a:rPr lang="da-DK" sz="3600" b="1" dirty="0" smtClean="0"/>
              <a:t>2018</a:t>
            </a:r>
          </a:p>
        </p:txBody>
      </p:sp>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r>
              <a:rPr lang="da-DK" dirty="0" smtClean="0"/>
              <a:t>(B) Copydan og YouSee 2017/2018</a:t>
            </a:r>
          </a:p>
        </p:txBody>
      </p:sp>
      <p:graphicFrame>
        <p:nvGraphicFramePr>
          <p:cNvPr id="5" name="Tabel 4"/>
          <p:cNvGraphicFramePr>
            <a:graphicFrameLocks noGrp="1"/>
          </p:cNvGraphicFramePr>
          <p:nvPr/>
        </p:nvGraphicFramePr>
        <p:xfrm>
          <a:off x="1115616" y="2348880"/>
          <a:ext cx="7200797" cy="3384377"/>
        </p:xfrm>
        <a:graphic>
          <a:graphicData uri="http://schemas.openxmlformats.org/drawingml/2006/table">
            <a:tbl>
              <a:tblPr/>
              <a:tblGrid>
                <a:gridCol w="1921192"/>
                <a:gridCol w="1055921"/>
                <a:gridCol w="1055921"/>
                <a:gridCol w="1055921"/>
                <a:gridCol w="1055921"/>
                <a:gridCol w="1055921"/>
              </a:tblGrid>
              <a:tr h="316297">
                <a:tc>
                  <a:txBody>
                    <a:bodyPr/>
                    <a:lstStyle/>
                    <a:p>
                      <a:pPr algn="r" fontAlgn="b"/>
                      <a:endParaRPr lang="da-DK" sz="14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400" b="1" i="0" u="none" strike="noStrike" dirty="0">
                          <a:solidFill>
                            <a:srgbClr val="000000"/>
                          </a:solidFill>
                          <a:latin typeface="Arial"/>
                        </a:rPr>
                        <a:t> jan </a:t>
                      </a:r>
                    </a:p>
                  </a:txBody>
                  <a:tcPr marL="9525" marR="9525" marT="9525" marB="0" anchor="b">
                    <a:lnL>
                      <a:noFill/>
                    </a:lnL>
                    <a:lnR>
                      <a:noFill/>
                    </a:lnR>
                    <a:lnT>
                      <a:noFill/>
                    </a:lnT>
                    <a:lnB>
                      <a:noFill/>
                    </a:lnB>
                  </a:tcPr>
                </a:tc>
                <a:tc>
                  <a:txBody>
                    <a:bodyPr/>
                    <a:lstStyle/>
                    <a:p>
                      <a:pPr algn="r" fontAlgn="b"/>
                      <a:r>
                        <a:rPr lang="da-DK" sz="1400" b="1" i="0" u="none" strike="noStrike">
                          <a:solidFill>
                            <a:srgbClr val="000000"/>
                          </a:solidFill>
                          <a:latin typeface="Arial"/>
                        </a:rPr>
                        <a:t>feb</a:t>
                      </a:r>
                    </a:p>
                  </a:txBody>
                  <a:tcPr marL="9525" marR="9525" marT="9525" marB="0" anchor="b">
                    <a:lnL>
                      <a:noFill/>
                    </a:lnL>
                    <a:lnR>
                      <a:noFill/>
                    </a:lnR>
                    <a:lnT>
                      <a:noFill/>
                    </a:lnT>
                    <a:lnB>
                      <a:noFill/>
                    </a:lnB>
                  </a:tcPr>
                </a:tc>
                <a:tc>
                  <a:txBody>
                    <a:bodyPr/>
                    <a:lstStyle/>
                    <a:p>
                      <a:pPr algn="r" fontAlgn="b"/>
                      <a:r>
                        <a:rPr lang="da-DK" sz="1400" b="1" i="0" u="none" strike="noStrike">
                          <a:solidFill>
                            <a:srgbClr val="000000"/>
                          </a:solidFill>
                          <a:latin typeface="Arial"/>
                        </a:rPr>
                        <a:t>marts</a:t>
                      </a:r>
                    </a:p>
                  </a:txBody>
                  <a:tcPr marL="9525" marR="9525" marT="9525" marB="0" anchor="b">
                    <a:lnL>
                      <a:noFill/>
                    </a:lnL>
                    <a:lnR>
                      <a:noFill/>
                    </a:lnR>
                    <a:lnT>
                      <a:noFill/>
                    </a:lnT>
                    <a:lnB>
                      <a:noFill/>
                    </a:lnB>
                  </a:tcPr>
                </a:tc>
                <a:tc>
                  <a:txBody>
                    <a:bodyPr/>
                    <a:lstStyle/>
                    <a:p>
                      <a:pPr algn="r" fontAlgn="b"/>
                      <a:r>
                        <a:rPr lang="da-DK" sz="1400" b="1" i="0" u="none" strike="noStrike">
                          <a:solidFill>
                            <a:srgbClr val="000000"/>
                          </a:solidFill>
                          <a:latin typeface="Arial"/>
                        </a:rPr>
                        <a:t>april</a:t>
                      </a:r>
                    </a:p>
                  </a:txBody>
                  <a:tcPr marL="9525" marR="9525" marT="9525" marB="0" anchor="b">
                    <a:lnL>
                      <a:noFill/>
                    </a:lnL>
                    <a:lnR>
                      <a:noFill/>
                    </a:lnR>
                    <a:lnT>
                      <a:noFill/>
                    </a:lnT>
                    <a:lnB>
                      <a:noFill/>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r>
              <a:tr h="300482">
                <a:tc>
                  <a:txBody>
                    <a:bodyPr/>
                    <a:lstStyle/>
                    <a:p>
                      <a:pPr algn="l" fontAlgn="b"/>
                      <a:r>
                        <a:rPr lang="da-DK" sz="1400" b="0" i="0" u="none" strike="noStrike" dirty="0">
                          <a:solidFill>
                            <a:srgbClr val="000000"/>
                          </a:solidFill>
                          <a:latin typeface="Arial"/>
                        </a:rPr>
                        <a:t>Copydan 2017</a:t>
                      </a:r>
                    </a:p>
                  </a:txBody>
                  <a:tcPr marL="9525" marR="9525" marT="9525" marB="0" anchor="b">
                    <a:lnL>
                      <a:noFill/>
                    </a:lnL>
                    <a:lnR>
                      <a:noFill/>
                    </a:lnR>
                    <a:lnT>
                      <a:noFill/>
                    </a:lnT>
                    <a:lnB>
                      <a:noFill/>
                    </a:lnB>
                  </a:tcPr>
                </a:tc>
                <a:tc>
                  <a:txBody>
                    <a:bodyPr/>
                    <a:lstStyle/>
                    <a:p>
                      <a:pPr algn="r" fontAlgn="b"/>
                      <a:r>
                        <a:rPr lang="da-DK" sz="1400" b="0" i="0" u="none" strike="noStrike" dirty="0">
                          <a:solidFill>
                            <a:srgbClr val="000000"/>
                          </a:solidFill>
                          <a:latin typeface="Arial"/>
                        </a:rPr>
                        <a:t>           55 </a:t>
                      </a:r>
                    </a:p>
                  </a:txBody>
                  <a:tcPr marL="9525" marR="9525" marT="9525" marB="0" anchor="b">
                    <a:lnL>
                      <a:noFill/>
                    </a:lnL>
                    <a:lnR>
                      <a:noFill/>
                    </a:lnR>
                    <a:lnT>
                      <a:noFill/>
                    </a:lnT>
                    <a:lnB>
                      <a:noFill/>
                    </a:lnB>
                  </a:tcPr>
                </a:tc>
                <a:tc>
                  <a:txBody>
                    <a:bodyPr/>
                    <a:lstStyle/>
                    <a:p>
                      <a:pPr algn="r" fontAlgn="b"/>
                      <a:r>
                        <a:rPr lang="da-DK" sz="1400" b="0" i="0" u="none" strike="noStrike" dirty="0">
                          <a:solidFill>
                            <a:srgbClr val="000000"/>
                          </a:solidFill>
                          <a:latin typeface="Arial"/>
                        </a:rPr>
                        <a:t>           55 </a:t>
                      </a:r>
                    </a:p>
                  </a:txBody>
                  <a:tcPr marL="9525" marR="9525" marT="9525" marB="0" anchor="b">
                    <a:lnL>
                      <a:noFill/>
                    </a:lnL>
                    <a:lnR>
                      <a:noFill/>
                    </a:lnR>
                    <a:lnT>
                      <a:noFill/>
                    </a:lnT>
                    <a:lnB>
                      <a:noFill/>
                    </a:lnB>
                  </a:tcPr>
                </a:tc>
                <a:tc>
                  <a:txBody>
                    <a:bodyPr/>
                    <a:lstStyle/>
                    <a:p>
                      <a:pPr algn="r" fontAlgn="b"/>
                      <a:r>
                        <a:rPr lang="da-DK" sz="1400" b="0" i="0" u="none" strike="noStrike">
                          <a:solidFill>
                            <a:srgbClr val="000000"/>
                          </a:solidFill>
                          <a:latin typeface="Arial"/>
                        </a:rPr>
                        <a:t>           55 </a:t>
                      </a:r>
                    </a:p>
                  </a:txBody>
                  <a:tcPr marL="9525" marR="9525" marT="9525" marB="0" anchor="b">
                    <a:lnL>
                      <a:noFill/>
                    </a:lnL>
                    <a:lnR>
                      <a:noFill/>
                    </a:lnR>
                    <a:lnT>
                      <a:noFill/>
                    </a:lnT>
                    <a:lnB>
                      <a:noFill/>
                    </a:lnB>
                  </a:tcPr>
                </a:tc>
                <a:tc>
                  <a:txBody>
                    <a:bodyPr/>
                    <a:lstStyle/>
                    <a:p>
                      <a:pPr algn="r" fontAlgn="b"/>
                      <a:r>
                        <a:rPr lang="da-DK" sz="1400" b="0" i="0" u="none" strike="noStrike">
                          <a:solidFill>
                            <a:srgbClr val="000000"/>
                          </a:solidFill>
                          <a:latin typeface="Arial"/>
                        </a:rPr>
                        <a:t>           55 </a:t>
                      </a:r>
                    </a:p>
                  </a:txBody>
                  <a:tcPr marL="9525" marR="9525" marT="9525" marB="0" anchor="b">
                    <a:lnL>
                      <a:noFill/>
                    </a:lnL>
                    <a:lnR>
                      <a:noFill/>
                    </a:lnR>
                    <a:lnT>
                      <a:noFill/>
                    </a:lnT>
                    <a:lnB>
                      <a:noFill/>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r>
              <a:tr h="300482">
                <a:tc>
                  <a:txBody>
                    <a:bodyPr/>
                    <a:lstStyle/>
                    <a:p>
                      <a:pPr algn="l" fontAlgn="b"/>
                      <a:r>
                        <a:rPr lang="da-DK" sz="1400" b="0" i="0" u="none" strike="noStrike">
                          <a:solidFill>
                            <a:srgbClr val="000000"/>
                          </a:solidFill>
                          <a:latin typeface="Arial"/>
                        </a:rPr>
                        <a:t>YouSee 2017</a:t>
                      </a:r>
                    </a:p>
                  </a:txBody>
                  <a:tcPr marL="9525" marR="9525" marT="9525" marB="0" anchor="b">
                    <a:lnL>
                      <a:noFill/>
                    </a:lnL>
                    <a:lnR>
                      <a:noFill/>
                    </a:lnR>
                    <a:lnT>
                      <a:noFill/>
                    </a:lnT>
                    <a:lnB>
                      <a:noFill/>
                    </a:lnB>
                  </a:tcPr>
                </a:tc>
                <a:tc>
                  <a:txBody>
                    <a:bodyPr/>
                    <a:lstStyle/>
                    <a:p>
                      <a:pPr algn="r" fontAlgn="b"/>
                      <a:r>
                        <a:rPr lang="da-DK" sz="1400" b="0" i="0" u="none" strike="noStrike" dirty="0">
                          <a:solidFill>
                            <a:srgbClr val="000000"/>
                          </a:solidFill>
                          <a:latin typeface="Arial"/>
                        </a:rPr>
                        <a:t>         409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400" b="0" i="0" u="none" strike="noStrike" dirty="0">
                          <a:solidFill>
                            <a:srgbClr val="000000"/>
                          </a:solidFill>
                          <a:latin typeface="Arial"/>
                        </a:rPr>
                        <a:t>         409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400" b="0" i="0" u="none" strike="noStrike">
                          <a:solidFill>
                            <a:srgbClr val="000000"/>
                          </a:solidFill>
                          <a:latin typeface="Arial"/>
                        </a:rPr>
                        <a:t>         409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400" b="0" i="0" u="none" strike="noStrike">
                          <a:solidFill>
                            <a:srgbClr val="000000"/>
                          </a:solidFill>
                          <a:latin typeface="Arial"/>
                        </a:rPr>
                        <a:t>         409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r>
              <a:tr h="316297">
                <a:tc>
                  <a:txBody>
                    <a:bodyPr/>
                    <a:lstStyle/>
                    <a:p>
                      <a:pPr algn="l"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400" b="0" i="0" u="none" strike="noStrike">
                          <a:solidFill>
                            <a:srgbClr val="000000"/>
                          </a:solidFill>
                          <a:latin typeface="Arial"/>
                        </a:rPr>
                        <a:t>         464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400" b="0" i="0" u="none" strike="noStrike" dirty="0">
                          <a:solidFill>
                            <a:srgbClr val="000000"/>
                          </a:solidFill>
                          <a:latin typeface="Arial"/>
                        </a:rPr>
                        <a:t>         464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400" b="0" i="0" u="none" strike="noStrike" dirty="0">
                          <a:solidFill>
                            <a:srgbClr val="000000"/>
                          </a:solidFill>
                          <a:latin typeface="Arial"/>
                        </a:rPr>
                        <a:t>         464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400" b="0" i="0" u="none" strike="noStrike">
                          <a:solidFill>
                            <a:srgbClr val="000000"/>
                          </a:solidFill>
                          <a:latin typeface="Arial"/>
                        </a:rPr>
                        <a:t>         464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r>
              <a:tr h="300482">
                <a:tc>
                  <a:txBody>
                    <a:bodyPr/>
                    <a:lstStyle/>
                    <a:p>
                      <a:pPr algn="l" fontAlgn="b"/>
                      <a:endParaRPr lang="da-DK" sz="14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endParaRPr lang="da-DK" sz="1400" b="0" i="0" u="none" strike="noStrike" dirty="0">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da-DK" sz="1400" b="0" i="0" u="none" strike="noStrike" dirty="0">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da-DK" sz="1400" b="0" i="0" u="none" strike="noStrike" dirty="0">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r>
              <a:tr h="316297">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400" b="1" i="0" u="none" strike="noStrike">
                          <a:solidFill>
                            <a:srgbClr val="000000"/>
                          </a:solidFill>
                          <a:latin typeface="Arial"/>
                        </a:rPr>
                        <a:t> jan </a:t>
                      </a:r>
                    </a:p>
                  </a:txBody>
                  <a:tcPr marL="9525" marR="9525" marT="9525" marB="0" anchor="b">
                    <a:lnL>
                      <a:noFill/>
                    </a:lnL>
                    <a:lnR>
                      <a:noFill/>
                    </a:lnR>
                    <a:lnT>
                      <a:noFill/>
                    </a:lnT>
                    <a:lnB>
                      <a:noFill/>
                    </a:lnB>
                  </a:tcPr>
                </a:tc>
                <a:tc>
                  <a:txBody>
                    <a:bodyPr/>
                    <a:lstStyle/>
                    <a:p>
                      <a:pPr algn="r" fontAlgn="b"/>
                      <a:r>
                        <a:rPr lang="da-DK" sz="1400" b="1" i="0" u="none" strike="noStrike">
                          <a:solidFill>
                            <a:srgbClr val="000000"/>
                          </a:solidFill>
                          <a:latin typeface="Arial"/>
                        </a:rPr>
                        <a:t>feb</a:t>
                      </a:r>
                    </a:p>
                  </a:txBody>
                  <a:tcPr marL="9525" marR="9525" marT="9525" marB="0" anchor="b">
                    <a:lnL>
                      <a:noFill/>
                    </a:lnL>
                    <a:lnR>
                      <a:noFill/>
                    </a:lnR>
                    <a:lnT>
                      <a:noFill/>
                    </a:lnT>
                    <a:lnB>
                      <a:noFill/>
                    </a:lnB>
                  </a:tcPr>
                </a:tc>
                <a:tc>
                  <a:txBody>
                    <a:bodyPr/>
                    <a:lstStyle/>
                    <a:p>
                      <a:pPr algn="r" fontAlgn="b"/>
                      <a:r>
                        <a:rPr lang="da-DK" sz="1400" b="1" i="0" u="none" strike="noStrike" dirty="0">
                          <a:solidFill>
                            <a:srgbClr val="FF0000"/>
                          </a:solidFill>
                          <a:latin typeface="Arial"/>
                        </a:rPr>
                        <a:t>marts</a:t>
                      </a:r>
                    </a:p>
                  </a:txBody>
                  <a:tcPr marL="9525" marR="9525" marT="9525" marB="0" anchor="b">
                    <a:lnL>
                      <a:noFill/>
                    </a:lnL>
                    <a:lnR>
                      <a:noFill/>
                    </a:lnR>
                    <a:lnT>
                      <a:noFill/>
                    </a:lnT>
                    <a:lnB>
                      <a:noFill/>
                    </a:lnB>
                  </a:tcPr>
                </a:tc>
                <a:tc>
                  <a:txBody>
                    <a:bodyPr/>
                    <a:lstStyle/>
                    <a:p>
                      <a:pPr algn="r" fontAlgn="b"/>
                      <a:r>
                        <a:rPr lang="da-DK" sz="1400" b="1" i="0" u="none" strike="noStrike" dirty="0">
                          <a:solidFill>
                            <a:srgbClr val="000000"/>
                          </a:solidFill>
                          <a:latin typeface="Arial"/>
                        </a:rPr>
                        <a:t>april</a:t>
                      </a:r>
                    </a:p>
                  </a:txBody>
                  <a:tcPr marL="9525" marR="9525" marT="9525" marB="0" anchor="b">
                    <a:lnL>
                      <a:noFill/>
                    </a:lnL>
                    <a:lnR>
                      <a:noFill/>
                    </a:lnR>
                    <a:lnT>
                      <a:noFill/>
                    </a:lnT>
                    <a:lnB>
                      <a:noFill/>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r>
              <a:tr h="300482">
                <a:tc>
                  <a:txBody>
                    <a:bodyPr/>
                    <a:lstStyle/>
                    <a:p>
                      <a:pPr algn="l" fontAlgn="b"/>
                      <a:r>
                        <a:rPr lang="da-DK" sz="1400" b="0" i="0" u="none" strike="noStrike">
                          <a:solidFill>
                            <a:srgbClr val="000000"/>
                          </a:solidFill>
                          <a:latin typeface="Arial"/>
                        </a:rPr>
                        <a:t>Copydan 2018</a:t>
                      </a:r>
                    </a:p>
                  </a:txBody>
                  <a:tcPr marL="9525" marR="9525" marT="9525" marB="0" anchor="b">
                    <a:lnL>
                      <a:noFill/>
                    </a:lnL>
                    <a:lnR>
                      <a:noFill/>
                    </a:lnR>
                    <a:lnT>
                      <a:noFill/>
                    </a:lnT>
                    <a:lnB>
                      <a:noFill/>
                    </a:lnB>
                  </a:tcPr>
                </a:tc>
                <a:tc>
                  <a:txBody>
                    <a:bodyPr/>
                    <a:lstStyle/>
                    <a:p>
                      <a:pPr algn="r" fontAlgn="b"/>
                      <a:r>
                        <a:rPr lang="da-DK" sz="1400" b="0" i="0" u="none" strike="noStrike">
                          <a:solidFill>
                            <a:srgbClr val="000000"/>
                          </a:solidFill>
                          <a:latin typeface="Arial"/>
                        </a:rPr>
                        <a:t>           58 </a:t>
                      </a:r>
                    </a:p>
                  </a:txBody>
                  <a:tcPr marL="9525" marR="9525" marT="9525" marB="0" anchor="b">
                    <a:lnL>
                      <a:noFill/>
                    </a:lnL>
                    <a:lnR>
                      <a:noFill/>
                    </a:lnR>
                    <a:lnT>
                      <a:noFill/>
                    </a:lnT>
                    <a:lnB>
                      <a:noFill/>
                    </a:lnB>
                  </a:tcPr>
                </a:tc>
                <a:tc>
                  <a:txBody>
                    <a:bodyPr/>
                    <a:lstStyle/>
                    <a:p>
                      <a:pPr algn="r" fontAlgn="b"/>
                      <a:r>
                        <a:rPr lang="da-DK" sz="1400" b="0" i="0" u="none" strike="noStrike">
                          <a:solidFill>
                            <a:srgbClr val="000000"/>
                          </a:solidFill>
                          <a:latin typeface="Arial"/>
                        </a:rPr>
                        <a:t>           58 </a:t>
                      </a:r>
                    </a:p>
                  </a:txBody>
                  <a:tcPr marL="9525" marR="9525" marT="9525" marB="0" anchor="b">
                    <a:lnL>
                      <a:noFill/>
                    </a:lnL>
                    <a:lnR>
                      <a:noFill/>
                    </a:lnR>
                    <a:lnT>
                      <a:noFill/>
                    </a:lnT>
                    <a:lnB>
                      <a:noFill/>
                    </a:lnB>
                  </a:tcPr>
                </a:tc>
                <a:tc>
                  <a:txBody>
                    <a:bodyPr/>
                    <a:lstStyle/>
                    <a:p>
                      <a:pPr algn="r" fontAlgn="b"/>
                      <a:r>
                        <a:rPr lang="da-DK" sz="1400" b="0" i="0" u="none" strike="noStrike" dirty="0">
                          <a:solidFill>
                            <a:srgbClr val="000000"/>
                          </a:solidFill>
                          <a:latin typeface="Arial"/>
                        </a:rPr>
                        <a:t>           58 </a:t>
                      </a:r>
                    </a:p>
                  </a:txBody>
                  <a:tcPr marL="9525" marR="9525" marT="9525" marB="0" anchor="b">
                    <a:lnL>
                      <a:noFill/>
                    </a:lnL>
                    <a:lnR>
                      <a:noFill/>
                    </a:lnR>
                    <a:lnT>
                      <a:noFill/>
                    </a:lnT>
                    <a:lnB>
                      <a:noFill/>
                    </a:lnB>
                  </a:tcPr>
                </a:tc>
                <a:tc>
                  <a:txBody>
                    <a:bodyPr/>
                    <a:lstStyle/>
                    <a:p>
                      <a:pPr algn="r" fontAlgn="b"/>
                      <a:r>
                        <a:rPr lang="da-DK" sz="1400" b="0" i="0" u="none" strike="noStrike" dirty="0">
                          <a:solidFill>
                            <a:srgbClr val="000000"/>
                          </a:solidFill>
                          <a:latin typeface="Arial"/>
                        </a:rPr>
                        <a:t>           58 </a:t>
                      </a:r>
                    </a:p>
                  </a:txBody>
                  <a:tcPr marL="9525" marR="9525" marT="9525" marB="0" anchor="b">
                    <a:lnL>
                      <a:noFill/>
                    </a:lnL>
                    <a:lnR>
                      <a:noFill/>
                    </a:lnR>
                    <a:lnT>
                      <a:noFill/>
                    </a:lnT>
                    <a:lnB>
                      <a:noFill/>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r>
              <a:tr h="300482">
                <a:tc>
                  <a:txBody>
                    <a:bodyPr/>
                    <a:lstStyle/>
                    <a:p>
                      <a:pPr algn="l" fontAlgn="b"/>
                      <a:r>
                        <a:rPr lang="da-DK" sz="1400" b="0" i="0" u="none" strike="noStrike">
                          <a:solidFill>
                            <a:srgbClr val="000000"/>
                          </a:solidFill>
                          <a:latin typeface="Arial"/>
                        </a:rPr>
                        <a:t>YouSee 2018</a:t>
                      </a:r>
                    </a:p>
                  </a:txBody>
                  <a:tcPr marL="9525" marR="9525" marT="9525" marB="0" anchor="b">
                    <a:lnL>
                      <a:noFill/>
                    </a:lnL>
                    <a:lnR>
                      <a:noFill/>
                    </a:lnR>
                    <a:lnT>
                      <a:noFill/>
                    </a:lnT>
                    <a:lnB>
                      <a:noFill/>
                    </a:lnB>
                  </a:tcPr>
                </a:tc>
                <a:tc>
                  <a:txBody>
                    <a:bodyPr/>
                    <a:lstStyle/>
                    <a:p>
                      <a:pPr algn="r" fontAlgn="b"/>
                      <a:r>
                        <a:rPr lang="da-DK" sz="1400" b="0" i="0" u="none" strike="noStrike">
                          <a:solidFill>
                            <a:srgbClr val="000000"/>
                          </a:solidFill>
                          <a:latin typeface="Arial"/>
                        </a:rPr>
                        <a:t>           72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400" b="0" i="0" u="none" strike="noStrike">
                          <a:solidFill>
                            <a:srgbClr val="000000"/>
                          </a:solidFill>
                          <a:latin typeface="Arial"/>
                        </a:rPr>
                        <a:t>           72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400" b="0" i="0" u="none" strike="noStrike">
                          <a:solidFill>
                            <a:srgbClr val="000000"/>
                          </a:solidFill>
                          <a:latin typeface="Arial"/>
                        </a:rPr>
                        <a:t>           72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400" b="0" i="0" u="none" strike="noStrike" dirty="0">
                          <a:solidFill>
                            <a:srgbClr val="000000"/>
                          </a:solidFill>
                          <a:latin typeface="Arial"/>
                        </a:rPr>
                        <a:t>           72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r>
              <a:tr h="316297">
                <a:tc>
                  <a:txBody>
                    <a:bodyPr/>
                    <a:lstStyle/>
                    <a:p>
                      <a:pPr algn="l"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400" b="0" i="0" u="none" strike="noStrike">
                          <a:solidFill>
                            <a:srgbClr val="000000"/>
                          </a:solidFill>
                          <a:latin typeface="Arial"/>
                        </a:rPr>
                        <a:t>         130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400" b="0" i="0" u="none" strike="noStrike">
                          <a:solidFill>
                            <a:srgbClr val="000000"/>
                          </a:solidFill>
                          <a:latin typeface="Arial"/>
                        </a:rPr>
                        <a:t>         130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400" b="0" i="0" u="none" strike="noStrike">
                          <a:solidFill>
                            <a:srgbClr val="000000"/>
                          </a:solidFill>
                          <a:latin typeface="Arial"/>
                        </a:rPr>
                        <a:t>         130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400" b="0" i="0" u="none" strike="noStrike" dirty="0">
                          <a:solidFill>
                            <a:srgbClr val="000000"/>
                          </a:solidFill>
                          <a:latin typeface="Arial"/>
                        </a:rPr>
                        <a:t>         130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r>
              <a:tr h="300482">
                <a:tc>
                  <a:txBody>
                    <a:bodyPr/>
                    <a:lstStyle/>
                    <a:p>
                      <a:pPr algn="l" fontAlgn="b"/>
                      <a:endParaRPr lang="da-DK" sz="1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da-DK" sz="1400" b="0" i="0" u="none" strike="noStrike">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da-DK" sz="1400" b="0" i="0" u="none" strike="noStrike" dirty="0">
                        <a:solidFill>
                          <a:srgbClr val="000000"/>
                        </a:solidFill>
                        <a:latin typeface="Arial"/>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da-DK" sz="1400" b="0" i="0" u="none" strike="noStrike" dirty="0">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16297">
                <a:tc>
                  <a:txBody>
                    <a:bodyPr/>
                    <a:lstStyle/>
                    <a:p>
                      <a:pPr algn="l" fontAlgn="b"/>
                      <a:r>
                        <a:rPr lang="da-DK" sz="1400" b="0" i="0" u="none" strike="noStrike">
                          <a:solidFill>
                            <a:srgbClr val="000000"/>
                          </a:solidFill>
                          <a:latin typeface="Arial"/>
                        </a:rPr>
                        <a:t>Diff.</a:t>
                      </a:r>
                    </a:p>
                  </a:txBody>
                  <a:tcPr marL="9525" marR="9525" marT="9525" marB="0" anchor="b">
                    <a:lnL>
                      <a:noFill/>
                    </a:lnL>
                    <a:lnR>
                      <a:noFill/>
                    </a:lnR>
                    <a:lnT>
                      <a:noFill/>
                    </a:lnT>
                    <a:lnB>
                      <a:noFill/>
                    </a:lnB>
                  </a:tcPr>
                </a:tc>
                <a:tc>
                  <a:txBody>
                    <a:bodyPr/>
                    <a:lstStyle/>
                    <a:p>
                      <a:pPr algn="r" fontAlgn="b"/>
                      <a:r>
                        <a:rPr lang="da-DK" sz="1400" b="0" i="0" u="none" strike="noStrike">
                          <a:solidFill>
                            <a:srgbClr val="000000"/>
                          </a:solidFill>
                          <a:latin typeface="Arial"/>
                        </a:rPr>
                        <a:t>        -334 </a:t>
                      </a:r>
                    </a:p>
                  </a:txBody>
                  <a:tcPr marL="9525" marR="9525" marT="9525" marB="0" anchor="b">
                    <a:lnL>
                      <a:noFill/>
                    </a:lnL>
                    <a:lnR>
                      <a:noFill/>
                    </a:lnR>
                    <a:lnT>
                      <a:noFill/>
                    </a:lnT>
                    <a:lnB>
                      <a:noFill/>
                    </a:lnB>
                  </a:tcPr>
                </a:tc>
                <a:tc>
                  <a:txBody>
                    <a:bodyPr/>
                    <a:lstStyle/>
                    <a:p>
                      <a:pPr algn="r" fontAlgn="b"/>
                      <a:r>
                        <a:rPr lang="da-DK" sz="1400" b="0" i="0" u="none" strike="noStrike">
                          <a:solidFill>
                            <a:srgbClr val="000000"/>
                          </a:solidFill>
                          <a:latin typeface="Arial"/>
                        </a:rPr>
                        <a:t>        -334 </a:t>
                      </a:r>
                    </a:p>
                  </a:txBody>
                  <a:tcPr marL="9525" marR="9525" marT="9525" marB="0" anchor="b">
                    <a:lnL>
                      <a:noFill/>
                    </a:lnL>
                    <a:lnR>
                      <a:noFill/>
                    </a:lnR>
                    <a:lnT>
                      <a:noFill/>
                    </a:lnT>
                    <a:lnB>
                      <a:noFill/>
                    </a:lnB>
                  </a:tcPr>
                </a:tc>
                <a:tc>
                  <a:txBody>
                    <a:bodyPr/>
                    <a:lstStyle/>
                    <a:p>
                      <a:pPr algn="r" fontAlgn="b"/>
                      <a:r>
                        <a:rPr lang="da-DK" sz="1400" b="0" i="0" u="none" strike="noStrike">
                          <a:solidFill>
                            <a:srgbClr val="000000"/>
                          </a:solidFill>
                          <a:latin typeface="Arial"/>
                        </a:rPr>
                        <a:t>        -334 </a:t>
                      </a:r>
                    </a:p>
                  </a:txBody>
                  <a:tcPr marL="9525" marR="9525" marT="9525" marB="0" anchor="b">
                    <a:lnL>
                      <a:noFill/>
                    </a:lnL>
                    <a:lnR>
                      <a:noFill/>
                    </a:lnR>
                    <a:lnT>
                      <a:noFill/>
                    </a:lnT>
                    <a:lnB>
                      <a:noFill/>
                    </a:lnB>
                  </a:tcPr>
                </a:tc>
                <a:tc>
                  <a:txBody>
                    <a:bodyPr/>
                    <a:lstStyle/>
                    <a:p>
                      <a:pPr algn="r" fontAlgn="b"/>
                      <a:r>
                        <a:rPr lang="da-DK" sz="1400" b="0" i="0" u="none" strike="noStrike">
                          <a:solidFill>
                            <a:srgbClr val="000000"/>
                          </a:solidFill>
                          <a:latin typeface="Arial"/>
                        </a:rPr>
                        <a:t>        -334 </a:t>
                      </a:r>
                    </a:p>
                  </a:txBody>
                  <a:tcPr marL="9525" marR="9525" marT="9525" marB="0" anchor="b">
                    <a:lnL>
                      <a:noFill/>
                    </a:lnL>
                    <a:lnR>
                      <a:noFill/>
                    </a:lnR>
                    <a:lnT>
                      <a:noFill/>
                    </a:lnT>
                    <a:lnB>
                      <a:noFill/>
                    </a:lnB>
                  </a:tcPr>
                </a:tc>
                <a:tc>
                  <a:txBody>
                    <a:bodyPr/>
                    <a:lstStyle/>
                    <a:p>
                      <a:pPr algn="r" fontAlgn="b"/>
                      <a:r>
                        <a:rPr lang="da-DK" sz="1400" b="0" i="0" u="none" strike="noStrike" dirty="0">
                          <a:solidFill>
                            <a:srgbClr val="000000"/>
                          </a:solidFill>
                          <a:latin typeface="Arial"/>
                        </a:rPr>
                        <a:t>     -1.338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normAutofit fontScale="90000"/>
          </a:bodyPr>
          <a:lstStyle/>
          <a:p>
            <a:pPr eaLnBrk="1" hangingPunct="1"/>
            <a:r>
              <a:rPr lang="da-DK" dirty="0" smtClean="0"/>
              <a:t>(B) Boligafgift fordeling pr. bolig 2018</a:t>
            </a:r>
          </a:p>
        </p:txBody>
      </p:sp>
      <p:graphicFrame>
        <p:nvGraphicFramePr>
          <p:cNvPr id="4" name="Tabel 3"/>
          <p:cNvGraphicFramePr>
            <a:graphicFrameLocks noGrp="1"/>
          </p:cNvGraphicFramePr>
          <p:nvPr/>
        </p:nvGraphicFramePr>
        <p:xfrm>
          <a:off x="539552" y="2420888"/>
          <a:ext cx="7848872" cy="2952329"/>
        </p:xfrm>
        <a:graphic>
          <a:graphicData uri="http://schemas.openxmlformats.org/drawingml/2006/table">
            <a:tbl>
              <a:tblPr/>
              <a:tblGrid>
                <a:gridCol w="1538379"/>
                <a:gridCol w="952329"/>
                <a:gridCol w="1339541"/>
                <a:gridCol w="1339541"/>
                <a:gridCol w="1339541"/>
                <a:gridCol w="1339541"/>
              </a:tblGrid>
              <a:tr h="875815">
                <a:tc>
                  <a:txBody>
                    <a:bodyPr/>
                    <a:lstStyle/>
                    <a:p>
                      <a:pPr algn="l" fontAlgn="ctr"/>
                      <a:endParaRPr lang="da-DK" sz="10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l" fontAlgn="ctr"/>
                      <a:endParaRPr lang="da-DK" sz="18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r" fontAlgn="ctr"/>
                      <a:r>
                        <a:rPr lang="da-DK" sz="1800" b="0" i="0" u="sng" strike="noStrike" dirty="0">
                          <a:latin typeface="Arial" pitchFamily="34" charset="0"/>
                          <a:cs typeface="Arial" pitchFamily="34" charset="0"/>
                        </a:rPr>
                        <a:t>Bolig A</a:t>
                      </a:r>
                    </a:p>
                  </a:txBody>
                  <a:tcPr marL="0" marR="0" marT="0" marB="0" anchor="ctr">
                    <a:lnL>
                      <a:noFill/>
                    </a:lnL>
                    <a:lnR>
                      <a:noFill/>
                    </a:lnR>
                    <a:lnT>
                      <a:noFill/>
                    </a:lnT>
                    <a:lnB>
                      <a:noFill/>
                    </a:lnB>
                  </a:tcPr>
                </a:tc>
                <a:tc>
                  <a:txBody>
                    <a:bodyPr/>
                    <a:lstStyle/>
                    <a:p>
                      <a:pPr algn="r" fontAlgn="ctr"/>
                      <a:r>
                        <a:rPr lang="da-DK" sz="1800" b="0" i="0" u="sng" strike="noStrike" dirty="0">
                          <a:latin typeface="Arial" pitchFamily="34" charset="0"/>
                          <a:cs typeface="Arial" pitchFamily="34" charset="0"/>
                        </a:rPr>
                        <a:t>Bolig B </a:t>
                      </a:r>
                    </a:p>
                  </a:txBody>
                  <a:tcPr marL="0" marR="0" marT="0" marB="0" anchor="ctr">
                    <a:lnL>
                      <a:noFill/>
                    </a:lnL>
                    <a:lnR>
                      <a:noFill/>
                    </a:lnR>
                    <a:lnT>
                      <a:noFill/>
                    </a:lnT>
                    <a:lnB>
                      <a:noFill/>
                    </a:lnB>
                  </a:tcPr>
                </a:tc>
                <a:tc>
                  <a:txBody>
                    <a:bodyPr/>
                    <a:lstStyle/>
                    <a:p>
                      <a:pPr algn="r" fontAlgn="ctr"/>
                      <a:r>
                        <a:rPr lang="da-DK" sz="1800" b="0" i="0" u="sng" strike="noStrike" dirty="0">
                          <a:latin typeface="Arial" pitchFamily="34" charset="0"/>
                          <a:cs typeface="Arial" pitchFamily="34" charset="0"/>
                        </a:rPr>
                        <a:t>Bolig C </a:t>
                      </a:r>
                    </a:p>
                  </a:txBody>
                  <a:tcPr marL="0" marR="0" marT="0" marB="0" anchor="ctr">
                    <a:lnL>
                      <a:noFill/>
                    </a:lnL>
                    <a:lnR>
                      <a:noFill/>
                    </a:lnR>
                    <a:lnT>
                      <a:noFill/>
                    </a:lnT>
                    <a:lnB>
                      <a:noFill/>
                    </a:lnB>
                  </a:tcPr>
                </a:tc>
                <a:tc>
                  <a:txBody>
                    <a:bodyPr/>
                    <a:lstStyle/>
                    <a:p>
                      <a:pPr algn="r" fontAlgn="ctr"/>
                      <a:r>
                        <a:rPr lang="da-DK" sz="1800" b="0" i="0" u="sng" strike="noStrike" dirty="0">
                          <a:latin typeface="Arial" pitchFamily="34" charset="0"/>
                          <a:cs typeface="Arial" pitchFamily="34" charset="0"/>
                        </a:rPr>
                        <a:t>Bolig D </a:t>
                      </a:r>
                    </a:p>
                  </a:txBody>
                  <a:tcPr marL="0" marR="0" marT="0" marB="0" anchor="ctr">
                    <a:lnL>
                      <a:noFill/>
                    </a:lnL>
                    <a:lnR>
                      <a:noFill/>
                    </a:lnR>
                    <a:lnT>
                      <a:noFill/>
                    </a:lnT>
                    <a:lnB>
                      <a:noFill/>
                    </a:lnB>
                  </a:tcPr>
                </a:tc>
              </a:tr>
              <a:tr h="613784">
                <a:tc gridSpan="2">
                  <a:txBody>
                    <a:bodyPr/>
                    <a:lstStyle/>
                    <a:p>
                      <a:pPr algn="l" fontAlgn="ctr"/>
                      <a:r>
                        <a:rPr lang="da-DK" sz="1800" b="0" i="0" u="none" strike="noStrike" dirty="0" smtClean="0">
                          <a:latin typeface="Arial" pitchFamily="34" charset="0"/>
                          <a:cs typeface="Arial" pitchFamily="34" charset="0"/>
                        </a:rPr>
                        <a:t>Boligafgift</a:t>
                      </a:r>
                      <a:endParaRPr lang="da-DK" sz="1800" b="0" i="0" u="none" strike="noStrike" dirty="0">
                        <a:latin typeface="Arial" pitchFamily="34" charset="0"/>
                        <a:cs typeface="Arial" pitchFamily="34" charset="0"/>
                      </a:endParaRPr>
                    </a:p>
                  </a:txBody>
                  <a:tcPr marL="0" marR="0" marT="0" marB="0" anchor="ctr">
                    <a:lnL>
                      <a:noFill/>
                    </a:lnL>
                    <a:lnR>
                      <a:noFill/>
                    </a:lnR>
                    <a:lnT>
                      <a:noFill/>
                    </a:lnT>
                    <a:lnB>
                      <a:noFill/>
                    </a:lnB>
                  </a:tcPr>
                </a:tc>
                <a:tc hMerge="1">
                  <a:txBody>
                    <a:bodyPr/>
                    <a:lstStyle/>
                    <a:p>
                      <a:endParaRPr lang="da-DK"/>
                    </a:p>
                  </a:txBody>
                  <a:tcPr/>
                </a:tc>
                <a:tc>
                  <a:txBody>
                    <a:bodyPr/>
                    <a:lstStyle/>
                    <a:p>
                      <a:pPr algn="r" fontAlgn="ctr"/>
                      <a:r>
                        <a:rPr lang="da-DK" sz="1800" b="0" i="0" u="none" strike="noStrike" dirty="0">
                          <a:latin typeface="Arial" pitchFamily="34" charset="0"/>
                          <a:cs typeface="Arial" pitchFamily="34" charset="0"/>
                        </a:rPr>
                        <a:t>3.368</a:t>
                      </a:r>
                    </a:p>
                  </a:txBody>
                  <a:tcPr marL="0" marR="0" marT="0" marB="0" anchor="ctr">
                    <a:lnL>
                      <a:noFill/>
                    </a:lnL>
                    <a:lnR>
                      <a:noFill/>
                    </a:lnR>
                    <a:lnT>
                      <a:noFill/>
                    </a:lnT>
                    <a:lnB>
                      <a:noFill/>
                    </a:lnB>
                  </a:tcPr>
                </a:tc>
                <a:tc>
                  <a:txBody>
                    <a:bodyPr/>
                    <a:lstStyle/>
                    <a:p>
                      <a:pPr algn="r" fontAlgn="ctr"/>
                      <a:r>
                        <a:rPr lang="da-DK" sz="1800" b="0" i="0" u="none" strike="noStrike" dirty="0">
                          <a:latin typeface="Arial" pitchFamily="34" charset="0"/>
                          <a:cs typeface="Arial" pitchFamily="34" charset="0"/>
                        </a:rPr>
                        <a:t>3.807</a:t>
                      </a:r>
                    </a:p>
                  </a:txBody>
                  <a:tcPr marL="0" marR="0" marT="0" marB="0" anchor="ctr">
                    <a:lnL>
                      <a:noFill/>
                    </a:lnL>
                    <a:lnR>
                      <a:noFill/>
                    </a:lnR>
                    <a:lnT>
                      <a:noFill/>
                    </a:lnT>
                    <a:lnB>
                      <a:noFill/>
                    </a:lnB>
                  </a:tcPr>
                </a:tc>
                <a:tc>
                  <a:txBody>
                    <a:bodyPr/>
                    <a:lstStyle/>
                    <a:p>
                      <a:pPr algn="r" fontAlgn="ctr"/>
                      <a:r>
                        <a:rPr lang="da-DK" sz="1800" b="0" i="0" u="none" strike="noStrike">
                          <a:latin typeface="Arial" pitchFamily="34" charset="0"/>
                          <a:cs typeface="Arial" pitchFamily="34" charset="0"/>
                        </a:rPr>
                        <a:t>4.010</a:t>
                      </a:r>
                    </a:p>
                  </a:txBody>
                  <a:tcPr marL="0" marR="0" marT="0" marB="0" anchor="ctr">
                    <a:lnL>
                      <a:noFill/>
                    </a:lnL>
                    <a:lnR>
                      <a:noFill/>
                    </a:lnR>
                    <a:lnT>
                      <a:noFill/>
                    </a:lnT>
                    <a:lnB>
                      <a:noFill/>
                    </a:lnB>
                  </a:tcPr>
                </a:tc>
                <a:tc>
                  <a:txBody>
                    <a:bodyPr/>
                    <a:lstStyle/>
                    <a:p>
                      <a:pPr algn="r" fontAlgn="ctr"/>
                      <a:r>
                        <a:rPr lang="da-DK" sz="1800" b="0" i="0" u="none" strike="noStrike" dirty="0">
                          <a:latin typeface="Arial" pitchFamily="34" charset="0"/>
                          <a:cs typeface="Arial" pitchFamily="34" charset="0"/>
                        </a:rPr>
                        <a:t>4.338</a:t>
                      </a:r>
                    </a:p>
                  </a:txBody>
                  <a:tcPr marL="0" marR="0" marT="0" marB="0" anchor="ctr">
                    <a:lnL>
                      <a:noFill/>
                    </a:lnL>
                    <a:lnR>
                      <a:noFill/>
                    </a:lnR>
                    <a:lnT>
                      <a:noFill/>
                    </a:lnT>
                    <a:lnB>
                      <a:noFill/>
                    </a:lnB>
                  </a:tcPr>
                </a:tc>
              </a:tr>
              <a:tr h="579705">
                <a:tc gridSpan="2">
                  <a:txBody>
                    <a:bodyPr/>
                    <a:lstStyle/>
                    <a:p>
                      <a:pPr algn="l" fontAlgn="ctr"/>
                      <a:r>
                        <a:rPr lang="da-DK" sz="1800" b="0" i="0" u="none" strike="noStrike" dirty="0" smtClean="0">
                          <a:latin typeface="Arial" pitchFamily="34" charset="0"/>
                          <a:cs typeface="Arial" pitchFamily="34" charset="0"/>
                        </a:rPr>
                        <a:t>Anvendelsesudgifter</a:t>
                      </a:r>
                      <a:endParaRPr lang="da-DK" sz="1800" b="0" i="0" u="none" strike="noStrike" dirty="0">
                        <a:latin typeface="Arial" pitchFamily="34" charset="0"/>
                        <a:cs typeface="Arial" pitchFamily="34" charset="0"/>
                      </a:endParaRPr>
                    </a:p>
                  </a:txBody>
                  <a:tcPr marL="0" marR="0" marT="0" marB="0" anchor="ctr">
                    <a:lnL>
                      <a:noFill/>
                    </a:lnL>
                    <a:lnR>
                      <a:noFill/>
                    </a:lnR>
                    <a:lnT>
                      <a:noFill/>
                    </a:lnT>
                    <a:lnB>
                      <a:noFill/>
                    </a:lnB>
                  </a:tcPr>
                </a:tc>
                <a:tc hMerge="1">
                  <a:txBody>
                    <a:bodyPr/>
                    <a:lstStyle/>
                    <a:p>
                      <a:endParaRPr lang="da-DK"/>
                    </a:p>
                  </a:txBody>
                  <a:tcPr/>
                </a:tc>
                <a:tc>
                  <a:txBody>
                    <a:bodyPr/>
                    <a:lstStyle/>
                    <a:p>
                      <a:pPr algn="r" fontAlgn="ctr"/>
                      <a:r>
                        <a:rPr lang="da-DK" sz="1800" b="0" i="0" u="none" strike="noStrike" dirty="0" smtClean="0">
                          <a:latin typeface="Arial" pitchFamily="34" charset="0"/>
                          <a:cs typeface="Arial" pitchFamily="34" charset="0"/>
                        </a:rPr>
                        <a:t>1.613</a:t>
                      </a:r>
                      <a:endParaRPr lang="da-DK" sz="1800" b="0" i="0" u="none" strike="noStrike" dirty="0">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800" b="0" i="0" u="none" strike="noStrike" dirty="0" smtClean="0">
                          <a:latin typeface="Arial" pitchFamily="34" charset="0"/>
                          <a:cs typeface="Arial" pitchFamily="34" charset="0"/>
                        </a:rPr>
                        <a:t>1.701</a:t>
                      </a:r>
                      <a:endParaRPr lang="da-DK" sz="1800" b="0" i="0" u="none" strike="noStrike" dirty="0">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800" b="0" i="0" u="none" strike="noStrike" dirty="0" smtClean="0">
                          <a:latin typeface="Arial" pitchFamily="34" charset="0"/>
                          <a:cs typeface="Arial" pitchFamily="34" charset="0"/>
                        </a:rPr>
                        <a:t>1.838</a:t>
                      </a:r>
                      <a:endParaRPr lang="da-DK" sz="1800" b="0" i="0" u="none" strike="noStrike" dirty="0">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800" b="0" i="0" u="none" strike="noStrike" dirty="0" smtClean="0">
                          <a:latin typeface="Arial" pitchFamily="34" charset="0"/>
                          <a:cs typeface="Arial" pitchFamily="34" charset="0"/>
                        </a:rPr>
                        <a:t>1.896</a:t>
                      </a:r>
                      <a:endParaRPr lang="da-DK" sz="1800" b="0" i="0" u="none" strike="noStrike" dirty="0">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883025">
                <a:tc>
                  <a:txBody>
                    <a:bodyPr/>
                    <a:lstStyle/>
                    <a:p>
                      <a:pPr algn="l" fontAlgn="ctr"/>
                      <a:endParaRPr lang="da-DK" sz="1000" b="0" i="0" u="none" strike="noStrike">
                        <a:latin typeface="Arial" pitchFamily="34" charset="0"/>
                        <a:cs typeface="Arial" pitchFamily="34" charset="0"/>
                      </a:endParaRPr>
                    </a:p>
                  </a:txBody>
                  <a:tcPr marL="0" marR="0" marT="0" marB="0" anchor="ctr">
                    <a:lnL>
                      <a:noFill/>
                    </a:lnL>
                    <a:lnR>
                      <a:noFill/>
                    </a:lnR>
                    <a:lnT>
                      <a:noFill/>
                    </a:lnT>
                    <a:lnB>
                      <a:noFill/>
                    </a:lnB>
                  </a:tcPr>
                </a:tc>
                <a:tc>
                  <a:txBody>
                    <a:bodyPr/>
                    <a:lstStyle/>
                    <a:p>
                      <a:pPr algn="l" fontAlgn="ctr"/>
                      <a:endParaRPr lang="da-DK" sz="18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r" fontAlgn="ctr"/>
                      <a:r>
                        <a:rPr lang="da-DK" sz="1800" b="0" i="0" u="none" strike="noStrike" dirty="0" smtClean="0">
                          <a:latin typeface="Arial" pitchFamily="34" charset="0"/>
                          <a:cs typeface="Arial" pitchFamily="34" charset="0"/>
                        </a:rPr>
                        <a:t>4.981</a:t>
                      </a:r>
                      <a:endParaRPr lang="da-DK" sz="1800" b="0" i="0" u="none" strike="noStrike" dirty="0">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a-DK" sz="1800" b="0" i="0" u="none" strike="noStrike" dirty="0" smtClean="0">
                          <a:latin typeface="Arial" pitchFamily="34" charset="0"/>
                          <a:cs typeface="Arial" pitchFamily="34" charset="0"/>
                        </a:rPr>
                        <a:t>5.509</a:t>
                      </a:r>
                      <a:endParaRPr lang="da-DK" sz="1800" b="0" i="0" u="none" strike="noStrike" dirty="0">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a-DK" sz="1800" b="0" i="0" u="none" strike="noStrike" dirty="0" smtClean="0">
                          <a:latin typeface="Arial" pitchFamily="34" charset="0"/>
                          <a:cs typeface="Arial" pitchFamily="34" charset="0"/>
                        </a:rPr>
                        <a:t>5.848</a:t>
                      </a:r>
                      <a:endParaRPr lang="da-DK" sz="1800" b="0" i="0" u="none" strike="noStrike" dirty="0">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a-DK" sz="1800" b="0" i="0" u="none" strike="noStrike" dirty="0" smtClean="0">
                          <a:latin typeface="Arial" pitchFamily="34" charset="0"/>
                          <a:cs typeface="Arial" pitchFamily="34" charset="0"/>
                        </a:rPr>
                        <a:t>6.234</a:t>
                      </a:r>
                      <a:endParaRPr lang="da-DK" sz="1800" b="0" i="0" u="none" strike="noStrike" dirty="0">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eaLnBrk="1" hangingPunct="1"/>
            <a:r>
              <a:rPr lang="da-DK" smtClean="0"/>
              <a:t>Dagsorden</a:t>
            </a:r>
          </a:p>
        </p:txBody>
      </p:sp>
      <p:sp>
        <p:nvSpPr>
          <p:cNvPr id="3" name="Pladsholder til indhold 2"/>
          <p:cNvSpPr>
            <a:spLocks noGrp="1"/>
          </p:cNvSpPr>
          <p:nvPr>
            <p:ph idx="1"/>
          </p:nvPr>
        </p:nvSpPr>
        <p:spPr/>
        <p:txBody>
          <a:bodyPr rtlCol="0">
            <a:normAutofit/>
          </a:bodyPr>
          <a:lstStyle/>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Wingdings"/>
              <a:buNone/>
              <a:defRPr/>
            </a:pPr>
            <a:endParaRPr lang="da-DK" sz="2250" dirty="0" smtClean="0"/>
          </a:p>
          <a:p>
            <a:pPr marL="457200" indent="-457200" eaLnBrk="1" fontAlgn="auto" hangingPunct="1">
              <a:spcAft>
                <a:spcPts val="0"/>
              </a:spcAft>
              <a:buClr>
                <a:schemeClr val="accent3"/>
              </a:buClr>
              <a:buFont typeface="+mj-lt"/>
              <a:buAutoNum type="arabicPeriod" startAt="5"/>
              <a:defRPr/>
            </a:pPr>
            <a:r>
              <a:rPr lang="da-DK" sz="2250" dirty="0" smtClean="0"/>
              <a:t>Forslag.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normAutofit fontScale="90000"/>
          </a:bodyPr>
          <a:lstStyle/>
          <a:p>
            <a:pPr eaLnBrk="1" hangingPunct="1"/>
            <a:r>
              <a:rPr lang="da-DK" dirty="0" smtClean="0"/>
              <a:t>5. Forslag </a:t>
            </a:r>
            <a:br>
              <a:rPr lang="da-DK" dirty="0" smtClean="0"/>
            </a:br>
            <a:r>
              <a:rPr lang="da-DK" dirty="0" smtClean="0"/>
              <a:t>– ændring af vedtægt </a:t>
            </a:r>
            <a:r>
              <a:rPr lang="da-DK" dirty="0" smtClean="0">
                <a:solidFill>
                  <a:srgbClr val="FF0000"/>
                </a:solidFill>
              </a:rPr>
              <a:t>§14.6 </a:t>
            </a:r>
            <a:r>
              <a:rPr lang="da-DK" dirty="0" smtClean="0"/>
              <a:t>og §15.3</a:t>
            </a:r>
          </a:p>
        </p:txBody>
      </p:sp>
      <p:sp>
        <p:nvSpPr>
          <p:cNvPr id="5" name="Pladsholder til indhold 4"/>
          <p:cNvSpPr>
            <a:spLocks noGrp="1"/>
          </p:cNvSpPr>
          <p:nvPr>
            <p:ph idx="1"/>
          </p:nvPr>
        </p:nvSpPr>
        <p:spPr>
          <a:xfrm>
            <a:off x="539552" y="2276872"/>
            <a:ext cx="8229600" cy="4325112"/>
          </a:xfrm>
        </p:spPr>
        <p:txBody>
          <a:bodyPr>
            <a:normAutofit fontScale="62500" lnSpcReduction="20000"/>
          </a:bodyPr>
          <a:lstStyle/>
          <a:p>
            <a:pPr>
              <a:buNone/>
            </a:pPr>
            <a:r>
              <a:rPr lang="da-DK" i="1" u="sng" dirty="0" smtClean="0"/>
              <a:t>Gammel tekst:</a:t>
            </a:r>
            <a:endParaRPr lang="da-DK" dirty="0" smtClean="0"/>
          </a:p>
          <a:p>
            <a:pPr>
              <a:buNone/>
            </a:pPr>
            <a:r>
              <a:rPr lang="da-DK" dirty="0" smtClean="0"/>
              <a:t>§14.6 - </a:t>
            </a:r>
            <a:r>
              <a:rPr lang="da-DK" i="1" dirty="0" smtClean="0"/>
              <a:t>Vurdering af andelsboligerne ved salg skal foretages af en sagkyndig vurderingsmand udpeget af bestyrelsen i samråd med ABF. Vurderingsmanden fastsættelser prisen for forbedringer, generel vedligeholdelsesstand, inventar samt løsøre m.m.. Salær til vurderingen betales af køber og sælger med 50% til hver. Til dækning af andelsboligforeningens udgifter ved salg betales et gebyr på min. 2.000 kr. Udgiften betales af køber og sælger med 50% til hver.</a:t>
            </a:r>
            <a:endParaRPr lang="da-DK" dirty="0" smtClean="0"/>
          </a:p>
          <a:p>
            <a:pPr>
              <a:buNone/>
            </a:pPr>
            <a:r>
              <a:rPr lang="da-DK" dirty="0" smtClean="0"/>
              <a:t> </a:t>
            </a:r>
          </a:p>
          <a:p>
            <a:pPr>
              <a:buNone/>
            </a:pPr>
            <a:r>
              <a:rPr lang="da-DK" u="sng" dirty="0" smtClean="0">
                <a:solidFill>
                  <a:srgbClr val="FF0000"/>
                </a:solidFill>
              </a:rPr>
              <a:t>Ny tekst:</a:t>
            </a:r>
            <a:endParaRPr lang="da-DK" dirty="0" smtClean="0">
              <a:solidFill>
                <a:srgbClr val="FF0000"/>
              </a:solidFill>
            </a:endParaRPr>
          </a:p>
          <a:p>
            <a:pPr>
              <a:buNone/>
            </a:pPr>
            <a:r>
              <a:rPr lang="da-DK" dirty="0" smtClean="0">
                <a:solidFill>
                  <a:srgbClr val="FF0000"/>
                </a:solidFill>
              </a:rPr>
              <a:t>§14.6 - Vurdering af andelsboligerne ved salg skal foretages af en sagkyndig vurderingsmand udpeget af bestyrelsen i samråd med ABF. Vurderingsmanden fastsættelser prisen for forbedringer, generel vedligeholdelsesstand, inventar samt løsøre m.m.. Salær til vurderingen betales af køber og sælger med 50% til hver. Til dækning af andelsboligforeningens udgifter ved salg betales et gebyr på min. 6.000 kr. Udgiften betales af køber og sælger med 50% til hver.</a:t>
            </a:r>
          </a:p>
          <a:p>
            <a:pPr>
              <a:buNone/>
            </a:pPr>
            <a:endParaRPr lang="da-D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normAutofit fontScale="90000"/>
          </a:bodyPr>
          <a:lstStyle/>
          <a:p>
            <a:pPr eaLnBrk="1" hangingPunct="1"/>
            <a:r>
              <a:rPr lang="da-DK" dirty="0" smtClean="0"/>
              <a:t>5. Forslag </a:t>
            </a:r>
            <a:br>
              <a:rPr lang="da-DK" dirty="0" smtClean="0"/>
            </a:br>
            <a:r>
              <a:rPr lang="da-DK" dirty="0" smtClean="0"/>
              <a:t>– ændring af vedtægt §14.6 og </a:t>
            </a:r>
            <a:r>
              <a:rPr lang="da-DK" dirty="0" smtClean="0">
                <a:solidFill>
                  <a:srgbClr val="FF0000"/>
                </a:solidFill>
              </a:rPr>
              <a:t>§15.3</a:t>
            </a:r>
          </a:p>
        </p:txBody>
      </p:sp>
      <p:sp>
        <p:nvSpPr>
          <p:cNvPr id="5" name="Pladsholder til indhold 4"/>
          <p:cNvSpPr>
            <a:spLocks noGrp="1"/>
          </p:cNvSpPr>
          <p:nvPr>
            <p:ph idx="1"/>
          </p:nvPr>
        </p:nvSpPr>
        <p:spPr>
          <a:xfrm>
            <a:off x="539552" y="2276872"/>
            <a:ext cx="8229600" cy="4325112"/>
          </a:xfrm>
        </p:spPr>
        <p:txBody>
          <a:bodyPr>
            <a:normAutofit fontScale="62500" lnSpcReduction="20000"/>
          </a:bodyPr>
          <a:lstStyle/>
          <a:p>
            <a:pPr>
              <a:buNone/>
            </a:pPr>
            <a:r>
              <a:rPr lang="da-DK" i="1" u="sng" dirty="0" smtClean="0"/>
              <a:t>Gammel tekst:</a:t>
            </a:r>
            <a:endParaRPr lang="da-DK" dirty="0" smtClean="0"/>
          </a:p>
          <a:p>
            <a:pPr>
              <a:buNone/>
            </a:pPr>
            <a:r>
              <a:rPr lang="da-DK" dirty="0" smtClean="0"/>
              <a:t>§15.3 - </a:t>
            </a:r>
            <a:r>
              <a:rPr lang="da-DK" i="1" dirty="0" smtClean="0"/>
              <a:t>Foreningen kan kræve et gebyr for udarbejdelse af en overdragelsesaftale. Foreningen </a:t>
            </a:r>
            <a:r>
              <a:rPr lang="da-DK" b="1" i="1" dirty="0" smtClean="0"/>
              <a:t>kræver</a:t>
            </a:r>
            <a:r>
              <a:rPr lang="da-DK" i="1" dirty="0" smtClean="0"/>
              <a:t> autoriseret el eftersynsrapport men ikke tilsvarende for vvs. Udgiften betales af overdrageren. Bestyrelsen kan endvidere kræve, at overdrageren refunderer udgifter til besvarelse af forespørgsel fra ejendomsmægler og at overdrageren betaler et rimeligt vederlag for bestyrelsens og/eller administrators ekstraarbejde ved afregning til pant- eller </a:t>
            </a:r>
            <a:r>
              <a:rPr lang="da-DK" i="1" dirty="0" err="1" smtClean="0"/>
              <a:t>udlægshavere</a:t>
            </a:r>
            <a:r>
              <a:rPr lang="da-DK" i="1" dirty="0" smtClean="0"/>
              <a:t> og ved tvangssalg eller -auktion.</a:t>
            </a:r>
            <a:endParaRPr lang="da-DK" dirty="0" smtClean="0"/>
          </a:p>
          <a:p>
            <a:pPr>
              <a:buNone/>
            </a:pPr>
            <a:r>
              <a:rPr lang="da-DK" i="1" dirty="0" smtClean="0"/>
              <a:t> </a:t>
            </a:r>
            <a:endParaRPr lang="da-DK" dirty="0" smtClean="0"/>
          </a:p>
          <a:p>
            <a:pPr>
              <a:buNone/>
            </a:pPr>
            <a:r>
              <a:rPr lang="da-DK" u="sng" dirty="0" smtClean="0">
                <a:solidFill>
                  <a:srgbClr val="FF0000"/>
                </a:solidFill>
              </a:rPr>
              <a:t>Ny tekst:</a:t>
            </a:r>
            <a:endParaRPr lang="da-DK" dirty="0" smtClean="0">
              <a:solidFill>
                <a:srgbClr val="FF0000"/>
              </a:solidFill>
            </a:endParaRPr>
          </a:p>
          <a:p>
            <a:pPr>
              <a:buNone/>
            </a:pPr>
            <a:r>
              <a:rPr lang="da-DK" dirty="0" smtClean="0">
                <a:solidFill>
                  <a:srgbClr val="FF0000"/>
                </a:solidFill>
              </a:rPr>
              <a:t>§15.3 - Foreningen kan kræve et gebyr for udarbejdelse af en overdragelsesaftale – jf. § 14.6. Foreningen </a:t>
            </a:r>
            <a:r>
              <a:rPr lang="da-DK" b="1" dirty="0" smtClean="0">
                <a:solidFill>
                  <a:srgbClr val="FF0000"/>
                </a:solidFill>
              </a:rPr>
              <a:t>kræver</a:t>
            </a:r>
            <a:r>
              <a:rPr lang="da-DK" dirty="0" smtClean="0">
                <a:solidFill>
                  <a:srgbClr val="FF0000"/>
                </a:solidFill>
              </a:rPr>
              <a:t> autoriseret </a:t>
            </a:r>
            <a:r>
              <a:rPr lang="da-DK" dirty="0" err="1" smtClean="0">
                <a:solidFill>
                  <a:srgbClr val="FF0000"/>
                </a:solidFill>
              </a:rPr>
              <a:t>el-</a:t>
            </a:r>
            <a:r>
              <a:rPr lang="da-DK" dirty="0" smtClean="0">
                <a:solidFill>
                  <a:srgbClr val="FF0000"/>
                </a:solidFill>
              </a:rPr>
              <a:t> og vvs eftersynsrapport. Udgiften betales af køber og sælger med 50% til hver. Bestyrelsen kan endvidere kræve, at overdrageren refunderer udgifter til besvarelse af forespørgsel fra ejendomsmægler og at overdrageren betaler et rimeligt vederlag for bestyrelsens og/eller administrators ekstraarbejde ved afregning til pant- eller </a:t>
            </a:r>
            <a:r>
              <a:rPr lang="da-DK" dirty="0" err="1" smtClean="0">
                <a:solidFill>
                  <a:srgbClr val="FF0000"/>
                </a:solidFill>
              </a:rPr>
              <a:t>udlægshavere</a:t>
            </a:r>
            <a:r>
              <a:rPr lang="da-DK" dirty="0" smtClean="0">
                <a:solidFill>
                  <a:srgbClr val="FF0000"/>
                </a:solidFill>
              </a:rPr>
              <a:t> og ved tvangssalg eller -auktion.</a:t>
            </a:r>
          </a:p>
          <a:p>
            <a:pPr>
              <a:buNone/>
            </a:pPr>
            <a:endParaRPr lang="da-DK"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Forslag</a:t>
            </a:r>
            <a:endParaRPr lang="da-DK" dirty="0"/>
          </a:p>
        </p:txBody>
      </p:sp>
      <p:sp>
        <p:nvSpPr>
          <p:cNvPr id="3" name="Pladsholder til indhold 2"/>
          <p:cNvSpPr>
            <a:spLocks noGrp="1"/>
          </p:cNvSpPr>
          <p:nvPr>
            <p:ph idx="1"/>
          </p:nvPr>
        </p:nvSpPr>
        <p:spPr/>
        <p:txBody>
          <a:bodyPr>
            <a:normAutofit/>
          </a:bodyPr>
          <a:lstStyle/>
          <a:p>
            <a:endParaRPr lang="da-DK" dirty="0" smtClean="0"/>
          </a:p>
          <a:p>
            <a:endParaRPr lang="da-DK" dirty="0" smtClean="0"/>
          </a:p>
          <a:p>
            <a:pPr>
              <a:buNone/>
            </a:pPr>
            <a:endParaRPr lang="da-DK" dirty="0" smtClean="0"/>
          </a:p>
          <a:p>
            <a:pPr>
              <a:buNone/>
            </a:pPr>
            <a:r>
              <a:rPr lang="da-DK" dirty="0" smtClean="0"/>
              <a:t>Ændring af §§ 14.6 og 15.3</a:t>
            </a:r>
          </a:p>
          <a:p>
            <a:pPr>
              <a:buNone/>
            </a:pPr>
            <a:endParaRPr lang="da-DK" dirty="0" smtClean="0"/>
          </a:p>
          <a:p>
            <a:pPr>
              <a:buNone/>
            </a:pPr>
            <a:endParaRPr lang="da-DK" dirty="0" smtClean="0"/>
          </a:p>
          <a:p>
            <a:pPr>
              <a:buNone/>
            </a:pPr>
            <a:r>
              <a:rPr lang="da-DK" sz="1400" i="1" dirty="0" smtClean="0">
                <a:solidFill>
                  <a:srgbClr val="FF0000"/>
                </a:solidFill>
              </a:rPr>
              <a:t>Regler for vedtagelse:</a:t>
            </a:r>
          </a:p>
          <a:p>
            <a:pPr>
              <a:buNone/>
            </a:pPr>
            <a:r>
              <a:rPr lang="da-DK" sz="1400" dirty="0" smtClean="0">
                <a:solidFill>
                  <a:srgbClr val="FF0000"/>
                </a:solidFill>
              </a:rPr>
              <a:t>§24.1 - Beslutninger, der ikke er omfattet af stk. 2, 3 eller 4, kan, såfremt mindst 1/5 af samtlige mulige stemmer er repræsenteret, vedtages med simpelt flertal.</a:t>
            </a:r>
            <a:r>
              <a:rPr lang="da-DK" sz="1400" i="1" dirty="0" smtClean="0">
                <a:solidFill>
                  <a:srgbClr val="FF0000"/>
                </a:solidFill>
              </a:rPr>
              <a:t> </a:t>
            </a:r>
          </a:p>
          <a:p>
            <a:pPr>
              <a:buNone/>
            </a:pPr>
            <a:r>
              <a:rPr lang="da-DK" sz="1400" i="1" dirty="0" smtClean="0">
                <a:solidFill>
                  <a:srgbClr val="FF0000"/>
                </a:solidFill>
              </a:rPr>
              <a:t>(min. 4 andelshavere og 2 der stemmer for)</a:t>
            </a:r>
          </a:p>
          <a:p>
            <a:pPr>
              <a:buNone/>
            </a:pPr>
            <a:r>
              <a:rPr lang="da-DK" sz="1400" dirty="0" smtClean="0"/>
              <a:t> </a:t>
            </a:r>
          </a:p>
          <a:p>
            <a:pPr>
              <a:buNone/>
            </a:pPr>
            <a:endParaRPr lang="da-D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da-DK" smtClean="0"/>
              <a:t>Dagsorden</a:t>
            </a:r>
          </a:p>
        </p:txBody>
      </p:sp>
      <p:sp>
        <p:nvSpPr>
          <p:cNvPr id="3" name="Pladsholder til indhold 2"/>
          <p:cNvSpPr>
            <a:spLocks noGrp="1"/>
          </p:cNvSpPr>
          <p:nvPr>
            <p:ph idx="1"/>
          </p:nvPr>
        </p:nvSpPr>
        <p:spPr/>
        <p:txBody>
          <a:bodyPr rtlCol="0">
            <a:normAutofit/>
          </a:bodyPr>
          <a:lstStyle/>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startAt="6"/>
              <a:defRPr/>
            </a:pPr>
            <a:r>
              <a:rPr lang="da-DK" sz="2250" dirty="0" smtClean="0"/>
              <a:t>Valg til bestyrelsen.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normAutofit/>
          </a:bodyPr>
          <a:lstStyle/>
          <a:p>
            <a:pPr eaLnBrk="1" hangingPunct="1"/>
            <a:r>
              <a:rPr lang="da-DK" dirty="0" smtClean="0"/>
              <a:t>6. Valg til bestyrelsen</a:t>
            </a:r>
          </a:p>
        </p:txBody>
      </p:sp>
      <p:sp>
        <p:nvSpPr>
          <p:cNvPr id="23555" name="Pladsholder til indhold 2"/>
          <p:cNvSpPr>
            <a:spLocks noGrp="1"/>
          </p:cNvSpPr>
          <p:nvPr>
            <p:ph idx="1"/>
          </p:nvPr>
        </p:nvSpPr>
        <p:spPr/>
        <p:txBody>
          <a:bodyPr>
            <a:normAutofit/>
          </a:bodyPr>
          <a:lstStyle/>
          <a:p>
            <a:pPr eaLnBrk="1" hangingPunct="1">
              <a:buFont typeface="Georgia" pitchFamily="18" charset="0"/>
              <a:buNone/>
            </a:pPr>
            <a:r>
              <a:rPr lang="da-DK" sz="2000" u="sng" dirty="0" smtClean="0"/>
              <a:t>Bestyrelsen sammensætning 2017:</a:t>
            </a:r>
          </a:p>
          <a:p>
            <a:pPr eaLnBrk="1" hangingPunct="1">
              <a:buFont typeface="Georgia" pitchFamily="18" charset="0"/>
              <a:buNone/>
            </a:pPr>
            <a:r>
              <a:rPr lang="da-DK" sz="2000" dirty="0" smtClean="0"/>
              <a:t>	</a:t>
            </a:r>
          </a:p>
          <a:p>
            <a:pPr eaLnBrk="1" hangingPunct="1"/>
            <a:r>
              <a:rPr lang="da-DK" sz="2000" dirty="0" smtClean="0"/>
              <a:t>Erling Fris Nielsen			Formand</a:t>
            </a:r>
          </a:p>
          <a:p>
            <a:pPr eaLnBrk="1" hangingPunct="1"/>
            <a:r>
              <a:rPr lang="da-DK" sz="2000" dirty="0" smtClean="0">
                <a:solidFill>
                  <a:srgbClr val="FF0000"/>
                </a:solidFill>
              </a:rPr>
              <a:t>*</a:t>
            </a:r>
            <a:r>
              <a:rPr lang="da-DK" sz="2000" dirty="0" smtClean="0"/>
              <a:t> Lilli Rasmussen			Næstformand</a:t>
            </a:r>
          </a:p>
          <a:p>
            <a:pPr eaLnBrk="1" hangingPunct="1"/>
            <a:r>
              <a:rPr lang="da-DK" sz="2000" dirty="0" smtClean="0">
                <a:solidFill>
                  <a:srgbClr val="FF0000"/>
                </a:solidFill>
              </a:rPr>
              <a:t>* </a:t>
            </a:r>
            <a:r>
              <a:rPr lang="da-DK" sz="2000" dirty="0" smtClean="0"/>
              <a:t>Erik Friis Nielsen			kasserer</a:t>
            </a:r>
          </a:p>
          <a:p>
            <a:pPr eaLnBrk="1" hangingPunct="1"/>
            <a:r>
              <a:rPr lang="da-DK" sz="2000" dirty="0" smtClean="0">
                <a:solidFill>
                  <a:srgbClr val="FF0000"/>
                </a:solidFill>
              </a:rPr>
              <a:t>*</a:t>
            </a:r>
            <a:r>
              <a:rPr lang="da-DK" sz="2000" dirty="0" smtClean="0"/>
              <a:t> Birgit Elisabeth Friis Emdal	Bestyrelsesmedlem</a:t>
            </a:r>
          </a:p>
          <a:p>
            <a:pPr eaLnBrk="1" hangingPunct="1"/>
            <a:r>
              <a:rPr lang="da-DK" sz="2000" dirty="0" smtClean="0"/>
              <a:t>Mona Møgelvang			Bestyrelsesmedlem</a:t>
            </a:r>
          </a:p>
          <a:p>
            <a:pPr eaLnBrk="1" hangingPunct="1"/>
            <a:r>
              <a:rPr lang="da-DK" sz="2000" dirty="0" smtClean="0">
                <a:solidFill>
                  <a:srgbClr val="FF0000"/>
                </a:solidFill>
              </a:rPr>
              <a:t>*</a:t>
            </a:r>
            <a:r>
              <a:rPr lang="da-DK" sz="2000" dirty="0" smtClean="0"/>
              <a:t> Torben Rasmussen			Bestyrelsesmedlem</a:t>
            </a:r>
          </a:p>
          <a:p>
            <a:r>
              <a:rPr lang="da-DK" sz="2000" dirty="0" smtClean="0"/>
              <a:t>Jørgen Larsen			Bestyrelsesmedlem</a:t>
            </a:r>
          </a:p>
          <a:p>
            <a:pPr eaLnBrk="1" hangingPunct="1"/>
            <a:r>
              <a:rPr lang="da-DK" sz="2000" dirty="0" smtClean="0">
                <a:solidFill>
                  <a:srgbClr val="FF0000"/>
                </a:solidFill>
              </a:rPr>
              <a:t>* </a:t>
            </a:r>
            <a:r>
              <a:rPr lang="da-DK" sz="2000" dirty="0" smtClean="0"/>
              <a:t>Suppleant 1			Vakant</a:t>
            </a:r>
          </a:p>
          <a:p>
            <a:pPr eaLnBrk="1" hangingPunct="1"/>
            <a:r>
              <a:rPr lang="da-DK" sz="2000" dirty="0" smtClean="0">
                <a:solidFill>
                  <a:srgbClr val="FF0000"/>
                </a:solidFill>
              </a:rPr>
              <a:t>* </a:t>
            </a:r>
            <a:r>
              <a:rPr lang="da-DK" sz="2000" dirty="0" smtClean="0"/>
              <a:t>Suppleant 2			Vakant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eaLnBrk="1" hangingPunct="1"/>
            <a:r>
              <a:rPr lang="da-DK" smtClean="0"/>
              <a:t>6. Valg til bestyrelsen</a:t>
            </a:r>
          </a:p>
        </p:txBody>
      </p:sp>
      <p:sp>
        <p:nvSpPr>
          <p:cNvPr id="24579" name="Pladsholder til indhold 2"/>
          <p:cNvSpPr>
            <a:spLocks noGrp="1"/>
          </p:cNvSpPr>
          <p:nvPr>
            <p:ph idx="1"/>
          </p:nvPr>
        </p:nvSpPr>
        <p:spPr/>
        <p:txBody>
          <a:bodyPr/>
          <a:lstStyle/>
          <a:p>
            <a:pPr eaLnBrk="1" hangingPunct="1">
              <a:buFont typeface="Georgia" pitchFamily="18" charset="0"/>
              <a:buNone/>
            </a:pPr>
            <a:r>
              <a:rPr lang="da-DK" sz="2000" u="sng" dirty="0" smtClean="0"/>
              <a:t>Medlemmer på valg:</a:t>
            </a:r>
          </a:p>
          <a:p>
            <a:pPr eaLnBrk="1" hangingPunct="1">
              <a:buFont typeface="Georgia" pitchFamily="18" charset="0"/>
              <a:buNone/>
            </a:pPr>
            <a:endParaRPr lang="da-DK" sz="2000" dirty="0" smtClean="0"/>
          </a:p>
          <a:p>
            <a:r>
              <a:rPr lang="da-DK" sz="2000" dirty="0" smtClean="0">
                <a:solidFill>
                  <a:srgbClr val="FF0000"/>
                </a:solidFill>
              </a:rPr>
              <a:t>*</a:t>
            </a:r>
            <a:r>
              <a:rPr lang="da-DK" sz="2000" dirty="0" smtClean="0"/>
              <a:t> Lilli Rasmussen			Modtager ikke genvalg</a:t>
            </a:r>
          </a:p>
          <a:p>
            <a:r>
              <a:rPr lang="da-DK" sz="2000" dirty="0" smtClean="0">
                <a:solidFill>
                  <a:srgbClr val="FF0000"/>
                </a:solidFill>
              </a:rPr>
              <a:t>* </a:t>
            </a:r>
            <a:r>
              <a:rPr lang="da-DK" sz="2000" dirty="0" smtClean="0"/>
              <a:t>Erik Friis Nielsen			Modtager genvalg for 2 år</a:t>
            </a:r>
          </a:p>
          <a:p>
            <a:r>
              <a:rPr lang="da-DK" sz="2000" dirty="0" smtClean="0">
                <a:solidFill>
                  <a:srgbClr val="FF0000"/>
                </a:solidFill>
              </a:rPr>
              <a:t>*</a:t>
            </a:r>
            <a:r>
              <a:rPr lang="da-DK" sz="2000" dirty="0" smtClean="0"/>
              <a:t> Birgit Elisabeth Friis Emdal	Modtager genvalg for 2 år</a:t>
            </a:r>
          </a:p>
          <a:p>
            <a:r>
              <a:rPr lang="da-DK" sz="2000" dirty="0" smtClean="0">
                <a:solidFill>
                  <a:srgbClr val="FF0000"/>
                </a:solidFill>
              </a:rPr>
              <a:t>*</a:t>
            </a:r>
            <a:r>
              <a:rPr lang="da-DK" sz="2000" dirty="0" smtClean="0"/>
              <a:t> Torben Rasmussen			Modtager genvalg for 1 år</a:t>
            </a:r>
          </a:p>
          <a:p>
            <a:r>
              <a:rPr lang="da-DK" sz="2000" dirty="0" smtClean="0">
                <a:solidFill>
                  <a:srgbClr val="FF0000"/>
                </a:solidFill>
              </a:rPr>
              <a:t>* </a:t>
            </a:r>
            <a:r>
              <a:rPr lang="da-DK" sz="2000" dirty="0" smtClean="0"/>
              <a:t>Suppleant 1			Vakant</a:t>
            </a:r>
          </a:p>
          <a:p>
            <a:r>
              <a:rPr lang="da-DK" sz="2000" dirty="0" smtClean="0">
                <a:solidFill>
                  <a:srgbClr val="FF0000"/>
                </a:solidFill>
              </a:rPr>
              <a:t>* </a:t>
            </a:r>
            <a:r>
              <a:rPr lang="da-DK" sz="2000" dirty="0" smtClean="0"/>
              <a:t>Suppleant 2			Vakant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r>
              <a:rPr lang="da-DK" smtClean="0"/>
              <a:t>6. Valg til bestyrelsen</a:t>
            </a:r>
          </a:p>
        </p:txBody>
      </p:sp>
      <p:sp>
        <p:nvSpPr>
          <p:cNvPr id="25603" name="Pladsholder til indhold 2"/>
          <p:cNvSpPr>
            <a:spLocks noGrp="1"/>
          </p:cNvSpPr>
          <p:nvPr>
            <p:ph idx="1"/>
          </p:nvPr>
        </p:nvSpPr>
        <p:spPr/>
        <p:txBody>
          <a:bodyPr/>
          <a:lstStyle/>
          <a:p>
            <a:pPr eaLnBrk="1" hangingPunct="1">
              <a:buFont typeface="Georgia" pitchFamily="18" charset="0"/>
              <a:buNone/>
            </a:pPr>
            <a:r>
              <a:rPr lang="da-DK" sz="2000" u="sng" dirty="0" smtClean="0"/>
              <a:t>Bestyrelsen sammensætning 2018:</a:t>
            </a:r>
          </a:p>
          <a:p>
            <a:pPr eaLnBrk="1" hangingPunct="1">
              <a:buFont typeface="Georgia" pitchFamily="18" charset="0"/>
              <a:buNone/>
            </a:pPr>
            <a:r>
              <a:rPr lang="da-DK" sz="2000" dirty="0" smtClean="0"/>
              <a:t>	</a:t>
            </a:r>
          </a:p>
          <a:p>
            <a:pPr eaLnBrk="1" hangingPunct="1"/>
            <a:r>
              <a:rPr lang="da-DK" sz="2000" dirty="0" smtClean="0"/>
              <a:t>Erling Fris Nielsen			Formand</a:t>
            </a:r>
          </a:p>
          <a:p>
            <a:r>
              <a:rPr lang="da-DK" sz="2000" dirty="0" smtClean="0"/>
              <a:t>Brian Hansen			Bestyrelsesmedlem</a:t>
            </a:r>
          </a:p>
          <a:p>
            <a:r>
              <a:rPr lang="da-DK" sz="2000" dirty="0" smtClean="0"/>
              <a:t>Erik Friis Nielsen			Bestyrelsesmedlem</a:t>
            </a:r>
          </a:p>
          <a:p>
            <a:pPr eaLnBrk="1" hangingPunct="1"/>
            <a:r>
              <a:rPr lang="da-DK" sz="2000" dirty="0" smtClean="0"/>
              <a:t>Birgit Elisabeth Friis Emdal		Bestyrelsesmedlem</a:t>
            </a:r>
          </a:p>
          <a:p>
            <a:pPr eaLnBrk="1" hangingPunct="1"/>
            <a:r>
              <a:rPr lang="da-DK" sz="2000" dirty="0" smtClean="0"/>
              <a:t>Mona Møgelvang			Bestyrelsesmedlem</a:t>
            </a:r>
          </a:p>
          <a:p>
            <a:pPr eaLnBrk="1" hangingPunct="1"/>
            <a:r>
              <a:rPr lang="da-DK" sz="2000" dirty="0" smtClean="0"/>
              <a:t>Torben Rasmussen 			Bestyrelsesmedlem</a:t>
            </a:r>
          </a:p>
          <a:p>
            <a:pPr eaLnBrk="1" hangingPunct="1"/>
            <a:r>
              <a:rPr lang="da-DK" sz="2000" dirty="0" smtClean="0"/>
              <a:t>Jørgen Larsen 			Bestyrelsesmedlem</a:t>
            </a:r>
          </a:p>
          <a:p>
            <a:pPr eaLnBrk="1" hangingPunct="1"/>
            <a:r>
              <a:rPr lang="da-DK" sz="2000" dirty="0" err="1" smtClean="0"/>
              <a:t>xxx</a:t>
            </a:r>
            <a:r>
              <a:rPr lang="da-DK" sz="2000" dirty="0" smtClean="0"/>
              <a:t>			 		1. Suppleant</a:t>
            </a:r>
          </a:p>
          <a:p>
            <a:pPr eaLnBrk="1" hangingPunct="1"/>
            <a:r>
              <a:rPr lang="da-DK" sz="2000" dirty="0" err="1" smtClean="0"/>
              <a:t>xxx</a:t>
            </a:r>
            <a:r>
              <a:rPr lang="da-DK" sz="2000" dirty="0" smtClean="0"/>
              <a:t>		 			2. Suppleant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da-DK" dirty="0" smtClean="0"/>
              <a:t>Dagsorden</a:t>
            </a:r>
          </a:p>
        </p:txBody>
      </p:sp>
      <p:sp>
        <p:nvSpPr>
          <p:cNvPr id="3" name="Pladsholder til indhold 2"/>
          <p:cNvSpPr>
            <a:spLocks noGrp="1"/>
          </p:cNvSpPr>
          <p:nvPr>
            <p:ph idx="1"/>
          </p:nvPr>
        </p:nvSpPr>
        <p:spPr/>
        <p:txBody>
          <a:bodyPr rtlCol="0">
            <a:normAutofit/>
          </a:bodyPr>
          <a:lstStyle/>
          <a:p>
            <a:pPr marL="457200" indent="-457200" eaLnBrk="1" fontAlgn="auto" hangingPunct="1">
              <a:spcAft>
                <a:spcPts val="0"/>
              </a:spcAft>
              <a:buClr>
                <a:schemeClr val="accent3"/>
              </a:buClr>
              <a:buFont typeface="+mj-lt"/>
              <a:buAutoNum type="arabicPeriod"/>
              <a:defRPr/>
            </a:pPr>
            <a:r>
              <a:rPr lang="da-DK" sz="2250" dirty="0" smtClean="0"/>
              <a:t>Valg af dirigent.</a:t>
            </a:r>
          </a:p>
          <a:p>
            <a:pPr marL="457200" indent="-457200" eaLnBrk="1" fontAlgn="auto" hangingPunct="1">
              <a:spcAft>
                <a:spcPts val="0"/>
              </a:spcAft>
              <a:buClr>
                <a:schemeClr val="accent3"/>
              </a:buClr>
              <a:buFont typeface="+mj-lt"/>
              <a:buAutoNum type="arabicPeriod"/>
              <a:defRPr/>
            </a:pPr>
            <a:r>
              <a:rPr lang="da-DK" sz="2250" dirty="0" smtClean="0"/>
              <a:t>Bestyrelsens beretning. </a:t>
            </a:r>
          </a:p>
          <a:p>
            <a:pPr marL="457200" indent="-457200" eaLnBrk="1" fontAlgn="auto" hangingPunct="1">
              <a:spcAft>
                <a:spcPts val="0"/>
              </a:spcAft>
              <a:buClr>
                <a:schemeClr val="accent3"/>
              </a:buClr>
              <a:buFont typeface="+mj-lt"/>
              <a:buAutoNum type="arabicPeriod"/>
              <a:defRPr/>
            </a:pPr>
            <a:r>
              <a:rPr lang="da-DK" sz="2250" dirty="0" smtClean="0"/>
              <a:t>Forelæggelse af årsregnskab og eventuel revisionsberetning samt godkendelse af årsregnskabet. </a:t>
            </a:r>
          </a:p>
          <a:p>
            <a:pPr marL="457200" indent="-457200" eaLnBrk="1" fontAlgn="auto" hangingPunct="1">
              <a:spcAft>
                <a:spcPts val="0"/>
              </a:spcAft>
              <a:buClr>
                <a:schemeClr val="accent3"/>
              </a:buClr>
              <a:buFont typeface="+mj-lt"/>
              <a:buAutoNum type="arabicPeriod"/>
              <a:defRPr/>
            </a:pPr>
            <a:r>
              <a:rPr lang="da-DK" sz="2250" dirty="0" smtClean="0"/>
              <a:t>Forelæggelse af driftsbudget til godkendelse og beslutning om eventuel ændring af boligafgiften. </a:t>
            </a:r>
          </a:p>
          <a:p>
            <a:pPr marL="457200" indent="-457200" eaLnBrk="1" fontAlgn="auto" hangingPunct="1">
              <a:spcAft>
                <a:spcPts val="0"/>
              </a:spcAft>
              <a:buClr>
                <a:schemeClr val="accent3"/>
              </a:buClr>
              <a:buFont typeface="+mj-lt"/>
              <a:buAutoNum type="arabicPeriod"/>
              <a:defRPr/>
            </a:pPr>
            <a:r>
              <a:rPr lang="da-DK" sz="2250" dirty="0" smtClean="0"/>
              <a:t>Forslag. </a:t>
            </a:r>
          </a:p>
          <a:p>
            <a:pPr marL="457200" indent="-457200" eaLnBrk="1" fontAlgn="auto" hangingPunct="1">
              <a:spcAft>
                <a:spcPts val="0"/>
              </a:spcAft>
              <a:buClr>
                <a:schemeClr val="accent3"/>
              </a:buClr>
              <a:buFont typeface="+mj-lt"/>
              <a:buAutoNum type="arabicPeriod"/>
              <a:defRPr/>
            </a:pPr>
            <a:r>
              <a:rPr lang="da-DK" sz="2250" dirty="0" smtClean="0"/>
              <a:t>Valg til bestyrelsen.</a:t>
            </a:r>
          </a:p>
          <a:p>
            <a:pPr marL="457200" indent="-457200" eaLnBrk="1" fontAlgn="auto" hangingPunct="1">
              <a:spcAft>
                <a:spcPts val="0"/>
              </a:spcAft>
              <a:buClr>
                <a:schemeClr val="accent3"/>
              </a:buClr>
              <a:buFont typeface="+mj-lt"/>
              <a:buAutoNum type="arabicPeriod"/>
              <a:defRPr/>
            </a:pPr>
            <a:r>
              <a:rPr lang="da-DK" sz="2250" dirty="0" smtClean="0"/>
              <a:t>Eventuelt. </a:t>
            </a:r>
          </a:p>
          <a:p>
            <a:pPr marL="365760" indent="-256032" eaLnBrk="1" fontAlgn="auto" hangingPunct="1">
              <a:spcAft>
                <a:spcPts val="0"/>
              </a:spcAft>
              <a:buClr>
                <a:schemeClr val="accent3"/>
              </a:buClr>
              <a:buFont typeface="Georgia"/>
              <a:buChar char="•"/>
              <a:defRPr/>
            </a:pPr>
            <a:endParaRPr lang="da-DK" sz="225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eaLnBrk="1" hangingPunct="1"/>
            <a:r>
              <a:rPr lang="da-DK" smtClean="0"/>
              <a:t>Dagsorden</a:t>
            </a:r>
          </a:p>
        </p:txBody>
      </p:sp>
      <p:sp>
        <p:nvSpPr>
          <p:cNvPr id="3" name="Pladsholder til indhold 2"/>
          <p:cNvSpPr>
            <a:spLocks noGrp="1"/>
          </p:cNvSpPr>
          <p:nvPr>
            <p:ph idx="1"/>
          </p:nvPr>
        </p:nvSpPr>
        <p:spPr/>
        <p:txBody>
          <a:bodyPr rtlCol="0">
            <a:normAutofit/>
          </a:bodyPr>
          <a:lstStyle/>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a:defRPr/>
            </a:pPr>
            <a:endParaRPr lang="da-DK" sz="2250" dirty="0" smtClean="0"/>
          </a:p>
          <a:p>
            <a:pPr marL="457200" indent="-457200" eaLnBrk="1" fontAlgn="auto" hangingPunct="1">
              <a:spcAft>
                <a:spcPts val="0"/>
              </a:spcAft>
              <a:buClr>
                <a:schemeClr val="accent3"/>
              </a:buClr>
              <a:buFont typeface="+mj-lt"/>
              <a:buAutoNum type="arabicPeriod" startAt="6"/>
              <a:defRPr/>
            </a:pPr>
            <a:endParaRPr lang="da-DK" sz="2250" dirty="0" smtClean="0"/>
          </a:p>
          <a:p>
            <a:pPr marL="457200" indent="-457200" eaLnBrk="1" fontAlgn="auto" hangingPunct="1">
              <a:spcAft>
                <a:spcPts val="0"/>
              </a:spcAft>
              <a:buClr>
                <a:schemeClr val="accent3"/>
              </a:buClr>
              <a:buFont typeface="+mj-lt"/>
              <a:buAutoNum type="arabicPeriod" startAt="7"/>
              <a:defRPr/>
            </a:pPr>
            <a:r>
              <a:rPr lang="da-DK" sz="2250" dirty="0" smtClean="0"/>
              <a:t>Eventuelt. </a:t>
            </a:r>
          </a:p>
          <a:p>
            <a:pPr marL="365760" indent="-256032" eaLnBrk="1" fontAlgn="auto" hangingPunct="1">
              <a:spcAft>
                <a:spcPts val="0"/>
              </a:spcAft>
              <a:buClr>
                <a:schemeClr val="accent3"/>
              </a:buClr>
              <a:buFont typeface="Georgia"/>
              <a:buChar char="•"/>
              <a:defRPr/>
            </a:pPr>
            <a:endParaRPr lang="da-DK" sz="225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https://www.colourbox.dk/preview/1969061-danish-currency-five-two-and-one-hundred-kroner-notes.jpg"/>
          <p:cNvPicPr>
            <a:picLocks noChangeAspect="1" noChangeArrowheads="1"/>
          </p:cNvPicPr>
          <p:nvPr/>
        </p:nvPicPr>
        <p:blipFill>
          <a:blip r:embed="rId2" cstate="print"/>
          <a:srcRect/>
          <a:stretch>
            <a:fillRect/>
          </a:stretch>
        </p:blipFill>
        <p:spPr bwMode="auto">
          <a:xfrm>
            <a:off x="-323850" y="1628775"/>
            <a:ext cx="6207125" cy="4159250"/>
          </a:xfrm>
          <a:prstGeom prst="rect">
            <a:avLst/>
          </a:prstGeom>
          <a:noFill/>
          <a:ln w="9525">
            <a:noFill/>
            <a:miter lim="800000"/>
            <a:headEnd/>
            <a:tailEnd/>
          </a:ln>
        </p:spPr>
      </p:pic>
      <p:sp>
        <p:nvSpPr>
          <p:cNvPr id="27651" name="Titel 1"/>
          <p:cNvSpPr>
            <a:spLocks noGrp="1"/>
          </p:cNvSpPr>
          <p:nvPr>
            <p:ph type="title"/>
          </p:nvPr>
        </p:nvSpPr>
        <p:spPr/>
        <p:txBody>
          <a:bodyPr/>
          <a:lstStyle/>
          <a:p>
            <a:pPr eaLnBrk="1" hangingPunct="1"/>
            <a:r>
              <a:rPr lang="da-DK" smtClean="0"/>
              <a:t>7. Fællesarbejde</a:t>
            </a:r>
          </a:p>
        </p:txBody>
      </p:sp>
      <p:sp>
        <p:nvSpPr>
          <p:cNvPr id="16388" name="Pladsholder til indhold 2"/>
          <p:cNvSpPr>
            <a:spLocks noGrp="1"/>
          </p:cNvSpPr>
          <p:nvPr>
            <p:ph idx="1"/>
          </p:nvPr>
        </p:nvSpPr>
        <p:spPr>
          <a:xfrm>
            <a:off x="4787900" y="3357563"/>
            <a:ext cx="4032250" cy="2808287"/>
          </a:xfrm>
        </p:spPr>
        <p:txBody>
          <a:bodyPr/>
          <a:lstStyle/>
          <a:p>
            <a:pPr eaLnBrk="1" hangingPunct="1"/>
            <a:endParaRPr lang="da-DK" sz="2000" dirty="0" smtClean="0"/>
          </a:p>
          <a:p>
            <a:pPr eaLnBrk="1" hangingPunct="1"/>
            <a:r>
              <a:rPr lang="da-DK" sz="2400" b="1" dirty="0" smtClean="0">
                <a:solidFill>
                  <a:srgbClr val="FF0000"/>
                </a:solidFill>
              </a:rPr>
              <a:t>22. april 2018</a:t>
            </a:r>
          </a:p>
          <a:p>
            <a:pPr eaLnBrk="1" hangingPunct="1"/>
            <a:r>
              <a:rPr lang="da-DK" sz="2400" dirty="0" smtClean="0"/>
              <a:t>10. juni 2018</a:t>
            </a:r>
          </a:p>
          <a:p>
            <a:pPr eaLnBrk="1" hangingPunct="1"/>
            <a:r>
              <a:rPr lang="da-DK" sz="2400" dirty="0" smtClean="0"/>
              <a:t>19. august 2018</a:t>
            </a:r>
          </a:p>
          <a:p>
            <a:pPr eaLnBrk="1" hangingPunct="1"/>
            <a:r>
              <a:rPr lang="da-DK" sz="2400" dirty="0" smtClean="0"/>
              <a:t>21. oktober 2018</a:t>
            </a:r>
          </a:p>
          <a:p>
            <a:pPr eaLnBrk="1" hangingPunct="1"/>
            <a:r>
              <a:rPr lang="da-DK" sz="2400" dirty="0" smtClean="0"/>
              <a:t> 07. april 2019</a:t>
            </a:r>
          </a:p>
          <a:p>
            <a:pPr eaLnBrk="1" hangingPunct="1"/>
            <a:endParaRPr lang="da-DK"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8">
                                            <p:txEl>
                                              <p:pRg st="1" end="1"/>
                                            </p:txEl>
                                          </p:spTgt>
                                        </p:tgtEl>
                                        <p:attrNameLst>
                                          <p:attrName>style.visibility</p:attrName>
                                        </p:attrNameLst>
                                      </p:cBhvr>
                                      <p:to>
                                        <p:strVal val="visible"/>
                                      </p:to>
                                    </p:set>
                                    <p:animEffect transition="in" filter="wipe(down)">
                                      <p:cBhvr>
                                        <p:cTn id="7" dur="500"/>
                                        <p:tgtEl>
                                          <p:spTgt spid="1638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388">
                                            <p:txEl>
                                              <p:pRg st="2" end="2"/>
                                            </p:txEl>
                                          </p:spTgt>
                                        </p:tgtEl>
                                        <p:attrNameLst>
                                          <p:attrName>style.visibility</p:attrName>
                                        </p:attrNameLst>
                                      </p:cBhvr>
                                      <p:to>
                                        <p:strVal val="visible"/>
                                      </p:to>
                                    </p:set>
                                    <p:animEffect transition="in" filter="wipe(down)">
                                      <p:cBhvr>
                                        <p:cTn id="12" dur="500"/>
                                        <p:tgtEl>
                                          <p:spTgt spid="163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388">
                                            <p:txEl>
                                              <p:pRg st="3" end="3"/>
                                            </p:txEl>
                                          </p:spTgt>
                                        </p:tgtEl>
                                        <p:attrNameLst>
                                          <p:attrName>style.visibility</p:attrName>
                                        </p:attrNameLst>
                                      </p:cBhvr>
                                      <p:to>
                                        <p:strVal val="visible"/>
                                      </p:to>
                                    </p:set>
                                    <p:animEffect transition="in" filter="wipe(down)">
                                      <p:cBhvr>
                                        <p:cTn id="17" dur="500"/>
                                        <p:tgtEl>
                                          <p:spTgt spid="1638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388">
                                            <p:txEl>
                                              <p:pRg st="4" end="4"/>
                                            </p:txEl>
                                          </p:spTgt>
                                        </p:tgtEl>
                                        <p:attrNameLst>
                                          <p:attrName>style.visibility</p:attrName>
                                        </p:attrNameLst>
                                      </p:cBhvr>
                                      <p:to>
                                        <p:strVal val="visible"/>
                                      </p:to>
                                    </p:set>
                                    <p:animEffect transition="in" filter="wipe(down)">
                                      <p:cBhvr>
                                        <p:cTn id="22" dur="500"/>
                                        <p:tgtEl>
                                          <p:spTgt spid="1638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388">
                                            <p:txEl>
                                              <p:pRg st="5" end="5"/>
                                            </p:txEl>
                                          </p:spTgt>
                                        </p:tgtEl>
                                        <p:attrNameLst>
                                          <p:attrName>style.visibility</p:attrName>
                                        </p:attrNameLst>
                                      </p:cBhvr>
                                      <p:to>
                                        <p:strVal val="visible"/>
                                      </p:to>
                                    </p:set>
                                    <p:animEffect transition="in" filter="wipe(down)">
                                      <p:cBhvr>
                                        <p:cTn id="27" dur="500"/>
                                        <p:tgtEl>
                                          <p:spTgt spid="163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eaLnBrk="1" hangingPunct="1"/>
            <a:r>
              <a:rPr lang="da-DK" dirty="0" smtClean="0"/>
              <a:t>Fællesarbejde den 22. april</a:t>
            </a:r>
          </a:p>
        </p:txBody>
      </p:sp>
      <p:sp>
        <p:nvSpPr>
          <p:cNvPr id="28675" name="Pladsholder til indhold 2"/>
          <p:cNvSpPr>
            <a:spLocks noGrp="1"/>
          </p:cNvSpPr>
          <p:nvPr>
            <p:ph idx="1"/>
          </p:nvPr>
        </p:nvSpPr>
        <p:spPr/>
        <p:txBody>
          <a:bodyPr/>
          <a:lstStyle/>
          <a:p>
            <a:pPr eaLnBrk="1" hangingPunct="1"/>
            <a:r>
              <a:rPr lang="da-DK" dirty="0" smtClean="0"/>
              <a:t>Fællesrum rengøres/oprydning</a:t>
            </a:r>
          </a:p>
          <a:p>
            <a:pPr eaLnBrk="1" hangingPunct="1"/>
            <a:r>
              <a:rPr lang="da-DK" dirty="0" smtClean="0"/>
              <a:t>Græsplæne vertikalskæres og gødes</a:t>
            </a:r>
          </a:p>
          <a:p>
            <a:pPr eaLnBrk="1" hangingPunct="1"/>
            <a:r>
              <a:rPr lang="da-DK" dirty="0" smtClean="0"/>
              <a:t>Klipning diverse</a:t>
            </a:r>
          </a:p>
          <a:p>
            <a:pPr eaLnBrk="1" hangingPunct="1"/>
            <a:r>
              <a:rPr lang="da-DK" dirty="0" smtClean="0"/>
              <a:t>Fejning</a:t>
            </a:r>
          </a:p>
          <a:p>
            <a:pPr eaLnBrk="1" hangingPunct="1"/>
            <a:r>
              <a:rPr lang="da-DK" dirty="0" smtClean="0"/>
              <a:t>Oprydning redskabsrum</a:t>
            </a:r>
          </a:p>
          <a:p>
            <a:pPr eaLnBrk="1" hangingPunct="1"/>
            <a:r>
              <a:rPr lang="da-DK" dirty="0" smtClean="0"/>
              <a:t>Ukrudt</a:t>
            </a:r>
          </a:p>
          <a:p>
            <a:pPr eaLnBrk="1" hangingPunct="1"/>
            <a:r>
              <a:rPr lang="da-DK" dirty="0" smtClean="0"/>
              <a:t>Bortskaffelse af affald</a:t>
            </a:r>
          </a:p>
          <a:p>
            <a:pPr eaLnBrk="1" hangingPunct="1"/>
            <a:r>
              <a:rPr lang="da-DK" dirty="0" smtClean="0"/>
              <a:t>Maskiner afleveres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Hjemmesiden</a:t>
            </a:r>
            <a:endParaRPr lang="da-DK" dirty="0"/>
          </a:p>
        </p:txBody>
      </p:sp>
      <p:sp>
        <p:nvSpPr>
          <p:cNvPr id="3" name="Pladsholder til indhold 2"/>
          <p:cNvSpPr>
            <a:spLocks noGrp="1"/>
          </p:cNvSpPr>
          <p:nvPr>
            <p:ph idx="1"/>
          </p:nvPr>
        </p:nvSpPr>
        <p:spPr/>
        <p:txBody>
          <a:bodyPr/>
          <a:lstStyle/>
          <a:p>
            <a:endParaRPr lang="da-DK" dirty="0" smtClean="0"/>
          </a:p>
          <a:p>
            <a:endParaRPr lang="da-DK" dirty="0" smtClean="0"/>
          </a:p>
          <a:p>
            <a:r>
              <a:rPr lang="da-DK" sz="3200" b="1" dirty="0" smtClean="0">
                <a:solidFill>
                  <a:srgbClr val="0000FF"/>
                </a:solidFill>
                <a:hlinkClick r:id="rId2"/>
              </a:rPr>
              <a:t>http://abbirketoften.dk</a:t>
            </a:r>
            <a:endParaRPr lang="da-DK" sz="3200" b="1" dirty="0" smtClean="0">
              <a:solidFill>
                <a:srgbClr val="0000FF"/>
              </a:solidFill>
            </a:endParaRPr>
          </a:p>
          <a:p>
            <a:endParaRPr lang="da-DK" b="1"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Vand - status</a:t>
            </a:r>
            <a:endParaRPr lang="da-DK" dirty="0"/>
          </a:p>
        </p:txBody>
      </p:sp>
      <p:sp>
        <p:nvSpPr>
          <p:cNvPr id="3" name="Pladsholder til indhold 2"/>
          <p:cNvSpPr>
            <a:spLocks noGrp="1"/>
          </p:cNvSpPr>
          <p:nvPr>
            <p:ph idx="1"/>
          </p:nvPr>
        </p:nvSpPr>
        <p:spPr/>
        <p:txBody>
          <a:bodyPr/>
          <a:lstStyle/>
          <a:p>
            <a:r>
              <a:rPr lang="da-DK" dirty="0" smtClean="0"/>
              <a:t>16/01-2018 – aflæsning vandbrud </a:t>
            </a:r>
            <a:r>
              <a:rPr lang="da-DK" sz="2000" i="1" dirty="0" smtClean="0">
                <a:solidFill>
                  <a:srgbClr val="FF0000"/>
                </a:solidFill>
              </a:rPr>
              <a:t>(250-300 m</a:t>
            </a:r>
            <a:r>
              <a:rPr lang="da-DK" sz="2000" i="1" baseline="30000" dirty="0" smtClean="0">
                <a:solidFill>
                  <a:srgbClr val="FF0000"/>
                </a:solidFill>
              </a:rPr>
              <a:t>3</a:t>
            </a:r>
            <a:r>
              <a:rPr lang="da-DK" sz="2000" i="1" dirty="0" smtClean="0">
                <a:solidFill>
                  <a:srgbClr val="FF0000"/>
                </a:solidFill>
              </a:rPr>
              <a:t>)</a:t>
            </a:r>
          </a:p>
          <a:p>
            <a:r>
              <a:rPr lang="da-DK" dirty="0" smtClean="0"/>
              <a:t>31/01-2018 – kontrolaflæsning</a:t>
            </a:r>
          </a:p>
          <a:p>
            <a:r>
              <a:rPr lang="da-DK" dirty="0" smtClean="0"/>
              <a:t>01/02-2018 – anmeldelse til forsikringen</a:t>
            </a:r>
          </a:p>
          <a:p>
            <a:r>
              <a:rPr lang="da-DK" dirty="0" smtClean="0"/>
              <a:t>08/02-2018 – lækagesøgning</a:t>
            </a:r>
          </a:p>
          <a:p>
            <a:r>
              <a:rPr lang="da-DK" dirty="0" smtClean="0"/>
              <a:t>26/02-2018 – </a:t>
            </a:r>
            <a:r>
              <a:rPr lang="da-DK" dirty="0" err="1" smtClean="0"/>
              <a:t>gravearbejde/rep</a:t>
            </a:r>
            <a:r>
              <a:rPr lang="da-DK" dirty="0" smtClean="0"/>
              <a:t>.</a:t>
            </a:r>
          </a:p>
          <a:p>
            <a:r>
              <a:rPr lang="da-DK" dirty="0" smtClean="0"/>
              <a:t>15/03-2018 – kontrolmåling</a:t>
            </a:r>
          </a:p>
          <a:p>
            <a:r>
              <a:rPr lang="da-DK" dirty="0" smtClean="0"/>
              <a:t>01/04-2018 – kontrolmåling</a:t>
            </a:r>
          </a:p>
          <a:p>
            <a:r>
              <a:rPr lang="da-DK" i="1" dirty="0" smtClean="0"/>
              <a:t>Kontrolmåling efterår?</a:t>
            </a:r>
          </a:p>
          <a:p>
            <a:endParaRPr lang="da-DK" dirty="0" smtClean="0"/>
          </a:p>
          <a:p>
            <a:endParaRPr lang="da-DK" dirty="0" smtClean="0"/>
          </a:p>
          <a:p>
            <a:endParaRPr lang="da-DK"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800" b="1" dirty="0" smtClean="0"/>
              <a:t>General Data Protection Regulation</a:t>
            </a:r>
            <a:r>
              <a:rPr lang="en-US" sz="2800" dirty="0" smtClean="0"/>
              <a:t> (</a:t>
            </a:r>
            <a:r>
              <a:rPr lang="en-US" sz="2800" b="1" dirty="0" smtClean="0"/>
              <a:t>GDPR</a:t>
            </a:r>
            <a:r>
              <a:rPr lang="en-US" sz="2800" dirty="0" smtClean="0"/>
              <a:t>)</a:t>
            </a:r>
            <a:endParaRPr lang="da-DK" sz="2800" dirty="0"/>
          </a:p>
        </p:txBody>
      </p:sp>
      <p:sp>
        <p:nvSpPr>
          <p:cNvPr id="3" name="Pladsholder til indhold 2"/>
          <p:cNvSpPr>
            <a:spLocks noGrp="1"/>
          </p:cNvSpPr>
          <p:nvPr>
            <p:ph idx="1"/>
          </p:nvPr>
        </p:nvSpPr>
        <p:spPr/>
        <p:txBody>
          <a:bodyPr>
            <a:normAutofit fontScale="77500" lnSpcReduction="20000"/>
          </a:bodyPr>
          <a:lstStyle/>
          <a:p>
            <a:r>
              <a:rPr lang="da-DK" dirty="0" smtClean="0"/>
              <a:t>Andelsboligforeninger og persondataforordningen</a:t>
            </a:r>
          </a:p>
          <a:p>
            <a:r>
              <a:rPr lang="da-DK" dirty="0" smtClean="0">
                <a:solidFill>
                  <a:srgbClr val="FF0000"/>
                </a:solidFill>
              </a:rPr>
              <a:t>Den 25. maj 2018 træder den nye persondataforordning fra EU i kraft.</a:t>
            </a:r>
          </a:p>
          <a:p>
            <a:r>
              <a:rPr lang="da-DK" dirty="0" smtClean="0"/>
              <a:t>Forordningen fastsætter regler for, hvordan personoplysninger må behandles, og skal overholdes både af en andelsboligforenings bestyrelse og foreningens eventuelle administrator.</a:t>
            </a:r>
          </a:p>
          <a:p>
            <a:r>
              <a:rPr lang="da-DK" dirty="0" smtClean="0">
                <a:solidFill>
                  <a:srgbClr val="FF0000"/>
                </a:solidFill>
              </a:rPr>
              <a:t>ABF arbejder på en vejledning til medlemsforeningerne om håndtering af personoplysninger, som tager udgangspunkt i bestyrelsesarbejdet, fx i forbindelse med overdragelser, referater og klagesager.</a:t>
            </a:r>
          </a:p>
          <a:p>
            <a:r>
              <a:rPr lang="da-DK" dirty="0" smtClean="0"/>
              <a:t>Medlemsrådgivningen forventer, at vejledningen er klar ved udgangen af juni 2018, og ABF planlægger at afholde et arrangement om persondata forskellige steder i landet i løbet af efteråret 2018.</a:t>
            </a:r>
          </a:p>
          <a:p>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el 1"/>
          <p:cNvSpPr>
            <a:spLocks noGrp="1"/>
          </p:cNvSpPr>
          <p:nvPr>
            <p:ph type="title"/>
          </p:nvPr>
        </p:nvSpPr>
        <p:spPr/>
        <p:txBody>
          <a:bodyPr/>
          <a:lstStyle/>
          <a:p>
            <a:pPr eaLnBrk="1" hangingPunct="1"/>
            <a:r>
              <a:rPr lang="da-DK" smtClean="0"/>
              <a:t>Gå jeres boliger igennem</a:t>
            </a:r>
          </a:p>
        </p:txBody>
      </p:sp>
      <p:sp>
        <p:nvSpPr>
          <p:cNvPr id="30724" name="Pladsholder til indhold 2"/>
          <p:cNvSpPr>
            <a:spLocks noGrp="1"/>
          </p:cNvSpPr>
          <p:nvPr>
            <p:ph idx="1"/>
          </p:nvPr>
        </p:nvSpPr>
        <p:spPr>
          <a:xfrm>
            <a:off x="539750" y="2205038"/>
            <a:ext cx="8229600" cy="4324350"/>
          </a:xfrm>
        </p:spPr>
        <p:txBody>
          <a:bodyPr/>
          <a:lstStyle/>
          <a:p>
            <a:pPr>
              <a:buNone/>
            </a:pPr>
            <a:r>
              <a:rPr lang="da-DK" sz="2400" dirty="0" smtClean="0"/>
              <a:t>Hvordan huset er kommet igennem vinteren?</a:t>
            </a:r>
          </a:p>
          <a:p>
            <a:pPr eaLnBrk="1" hangingPunct="1">
              <a:buFont typeface="Georgia" pitchFamily="18" charset="0"/>
              <a:buNone/>
            </a:pPr>
            <a:endParaRPr lang="da-DK" sz="1600" b="1" u="sng" dirty="0" smtClean="0"/>
          </a:p>
          <a:p>
            <a:pPr eaLnBrk="1" hangingPunct="1"/>
            <a:r>
              <a:rPr lang="da-DK" sz="1600" b="1" u="sng" dirty="0" smtClean="0"/>
              <a:t>Sokkel og murværk:</a:t>
            </a:r>
          </a:p>
          <a:p>
            <a:pPr lvl="1" eaLnBrk="1" hangingPunct="1"/>
            <a:r>
              <a:rPr lang="da-DK" sz="1600" dirty="0" smtClean="0"/>
              <a:t>Se på facaden.</a:t>
            </a:r>
          </a:p>
          <a:p>
            <a:pPr lvl="1" eaLnBrk="1" hangingPunct="1"/>
            <a:r>
              <a:rPr lang="da-DK" sz="1600" dirty="0" smtClean="0"/>
              <a:t>Se efter mørke skjolder fra vand og fugt.</a:t>
            </a:r>
          </a:p>
          <a:p>
            <a:pPr lvl="1" eaLnBrk="1" hangingPunct="1"/>
            <a:r>
              <a:rPr lang="da-DK" sz="1600" dirty="0" smtClean="0"/>
              <a:t>Se efter revner eller løst puds.</a:t>
            </a:r>
          </a:p>
          <a:p>
            <a:pPr eaLnBrk="1" hangingPunct="1"/>
            <a:endParaRPr lang="da-DK" sz="1600" b="1" u="sng" dirty="0" smtClean="0"/>
          </a:p>
          <a:p>
            <a:pPr eaLnBrk="1" hangingPunct="1"/>
            <a:r>
              <a:rPr lang="da-DK" sz="1600" b="1" u="sng" dirty="0" smtClean="0"/>
              <a:t> Husets konstruktioner:</a:t>
            </a:r>
          </a:p>
          <a:p>
            <a:pPr lvl="1" eaLnBrk="1" hangingPunct="1"/>
            <a:r>
              <a:rPr lang="da-DK" sz="1600" dirty="0" smtClean="0"/>
              <a:t>Se efter tagrender og nedløbsrør.</a:t>
            </a:r>
          </a:p>
          <a:p>
            <a:pPr lvl="1" eaLnBrk="1" hangingPunct="1"/>
            <a:r>
              <a:rPr lang="da-DK" sz="1600" dirty="0" smtClean="0"/>
              <a:t>Se efter mørke aftegninger på vægge og træ (inde som ude)</a:t>
            </a:r>
          </a:p>
          <a:p>
            <a:pPr eaLnBrk="1" hangingPunct="1"/>
            <a:endParaRPr lang="da-DK" sz="1600" b="1" u="sng" dirty="0" smtClean="0"/>
          </a:p>
          <a:p>
            <a:pPr eaLnBrk="1" hangingPunct="1"/>
            <a:r>
              <a:rPr lang="da-DK" sz="1600" b="1" u="sng" dirty="0" smtClean="0"/>
              <a:t> Skadedyr:</a:t>
            </a:r>
          </a:p>
          <a:p>
            <a:pPr lvl="1" eaLnBrk="1" hangingPunct="1"/>
            <a:r>
              <a:rPr lang="da-DK" sz="1600" dirty="0" smtClean="0"/>
              <a:t>Se efter spor efter skadedyr som mus og</a:t>
            </a:r>
            <a:r>
              <a:rPr lang="da-DK" sz="1600" b="1" dirty="0" smtClean="0"/>
              <a:t> </a:t>
            </a:r>
            <a:r>
              <a:rPr lang="da-DK" sz="1600" dirty="0" smtClean="0"/>
              <a:t>rotter.</a:t>
            </a:r>
          </a:p>
          <a:p>
            <a:pPr lvl="1" eaLnBrk="1" hangingPunct="1"/>
            <a:endParaRPr lang="da-DK" sz="1400" dirty="0" smtClean="0"/>
          </a:p>
          <a:p>
            <a:pPr eaLnBrk="1" hangingPunct="1"/>
            <a:endParaRPr lang="da-DK" sz="1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dirty="0" smtClean="0"/>
              <a:t>Folketingets tiltag på andelsboligmarkedet</a:t>
            </a:r>
            <a:endParaRPr lang="da-DK" sz="3200" dirty="0"/>
          </a:p>
        </p:txBody>
      </p:sp>
      <p:pic>
        <p:nvPicPr>
          <p:cNvPr id="59394" name="Picture 2"/>
          <p:cNvPicPr>
            <a:picLocks noGrp="1" noChangeAspect="1" noChangeArrowheads="1"/>
          </p:cNvPicPr>
          <p:nvPr>
            <p:ph idx="1"/>
          </p:nvPr>
        </p:nvPicPr>
        <p:blipFill>
          <a:blip r:embed="rId2" cstate="print"/>
          <a:srcRect/>
          <a:stretch>
            <a:fillRect/>
          </a:stretch>
        </p:blipFill>
        <p:spPr bwMode="auto">
          <a:xfrm rot="20220252">
            <a:off x="-261745" y="2699790"/>
            <a:ext cx="4562475" cy="2724150"/>
          </a:xfrm>
          <a:prstGeom prst="rect">
            <a:avLst/>
          </a:prstGeom>
          <a:noFill/>
          <a:ln w="9525">
            <a:noFill/>
            <a:miter lim="800000"/>
            <a:headEnd/>
            <a:tailEnd/>
          </a:ln>
        </p:spPr>
      </p:pic>
      <p:sp>
        <p:nvSpPr>
          <p:cNvPr id="5" name="Tekstboks 4"/>
          <p:cNvSpPr txBox="1"/>
          <p:nvPr/>
        </p:nvSpPr>
        <p:spPr>
          <a:xfrm>
            <a:off x="4572000" y="3429000"/>
            <a:ext cx="3888432" cy="2246769"/>
          </a:xfrm>
          <a:prstGeom prst="rect">
            <a:avLst/>
          </a:prstGeom>
          <a:noFill/>
        </p:spPr>
        <p:txBody>
          <a:bodyPr wrap="square" rtlCol="0">
            <a:spAutoFit/>
          </a:bodyPr>
          <a:lstStyle/>
          <a:p>
            <a:pPr marL="342900" indent="-342900">
              <a:buFont typeface="+mj-lt"/>
              <a:buAutoNum type="arabicPeriod"/>
            </a:pPr>
            <a:r>
              <a:rPr lang="da-DK" sz="1400" dirty="0" smtClean="0"/>
              <a:t>Regler for vedligeholdelsesplaner</a:t>
            </a:r>
          </a:p>
          <a:p>
            <a:pPr marL="342900" indent="-342900">
              <a:buFont typeface="+mj-lt"/>
              <a:buAutoNum type="arabicPeriod"/>
            </a:pPr>
            <a:r>
              <a:rPr lang="da-DK" sz="1400" dirty="0" smtClean="0"/>
              <a:t>Egenfinansiering ved køb af andel</a:t>
            </a:r>
          </a:p>
          <a:p>
            <a:pPr marL="342900" indent="-342900">
              <a:buFont typeface="+mj-lt"/>
              <a:buAutoNum type="arabicPeriod"/>
            </a:pPr>
            <a:r>
              <a:rPr lang="da-DK" sz="1400" dirty="0" smtClean="0"/>
              <a:t>Lån og kreditter – forældelsesfrist forlænges</a:t>
            </a:r>
          </a:p>
          <a:p>
            <a:pPr marL="342900" indent="-342900">
              <a:buFont typeface="+mj-lt"/>
              <a:buAutoNum type="arabicPeriod"/>
            </a:pPr>
            <a:r>
              <a:rPr lang="da-DK" sz="1400" dirty="0" smtClean="0"/>
              <a:t>Bestyrelsens opgaver og ansvar</a:t>
            </a:r>
          </a:p>
          <a:p>
            <a:pPr marL="342900" indent="-342900">
              <a:buFont typeface="+mj-lt"/>
              <a:buAutoNum type="arabicPeriod"/>
            </a:pPr>
            <a:r>
              <a:rPr lang="da-DK" sz="1400" dirty="0" smtClean="0"/>
              <a:t>Generalklausul</a:t>
            </a:r>
          </a:p>
          <a:p>
            <a:pPr marL="342900" indent="-342900">
              <a:buFont typeface="+mj-lt"/>
              <a:buAutoNum type="arabicPeriod"/>
            </a:pPr>
            <a:r>
              <a:rPr lang="da-DK" sz="1400" dirty="0" smtClean="0"/>
              <a:t>Nøgletalsoplysninger på generalforsamling</a:t>
            </a:r>
          </a:p>
          <a:p>
            <a:pPr marL="342900" indent="-342900">
              <a:buFont typeface="+mj-lt"/>
              <a:buAutoNum type="arabicPeriod"/>
            </a:pPr>
            <a:r>
              <a:rPr lang="da-DK" sz="1400" dirty="0" smtClean="0"/>
              <a:t>Valuarvurderinger norm og vejledning</a:t>
            </a:r>
          </a:p>
          <a:p>
            <a:pPr marL="342900" indent="-342900">
              <a:buFont typeface="+mj-lt"/>
              <a:buAutoNum type="arabicPeriod"/>
            </a:pPr>
            <a:r>
              <a:rPr lang="da-DK" sz="1400" dirty="0" smtClean="0"/>
              <a:t>”Penge under bordet” – nedbringelse</a:t>
            </a:r>
          </a:p>
          <a:p>
            <a:pPr marL="342900" indent="-342900"/>
            <a:r>
              <a:rPr lang="da-DK" sz="1400" dirty="0" smtClean="0"/>
              <a:t>9-16 Diverse</a:t>
            </a:r>
            <a:endParaRPr lang="da-DK"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normAutofit/>
          </a:bodyPr>
          <a:lstStyle/>
          <a:p>
            <a:pPr eaLnBrk="1" hangingPunct="1"/>
            <a:r>
              <a:rPr lang="da-DK" smtClean="0"/>
              <a:t>Mal vinduerne og gå skuret efter</a:t>
            </a:r>
          </a:p>
        </p:txBody>
      </p:sp>
      <p:pic>
        <p:nvPicPr>
          <p:cNvPr id="31747" name="Picture 4"/>
          <p:cNvPicPr>
            <a:picLocks noGrp="1" noChangeAspect="1" noChangeArrowheads="1"/>
          </p:cNvPicPr>
          <p:nvPr>
            <p:ph idx="1"/>
          </p:nvPr>
        </p:nvPicPr>
        <p:blipFill>
          <a:blip r:embed="rId2" cstate="print"/>
          <a:stretch>
            <a:fillRect/>
          </a:stretch>
        </p:blipFill>
        <p:spPr>
          <a:xfrm>
            <a:off x="1781002" y="2316855"/>
            <a:ext cx="5581996" cy="4189615"/>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pPr eaLnBrk="1" hangingPunct="1"/>
            <a:r>
              <a:rPr lang="da-DK" smtClean="0"/>
              <a:t>Beslag skal smøres</a:t>
            </a:r>
          </a:p>
        </p:txBody>
      </p:sp>
      <p:pic>
        <p:nvPicPr>
          <p:cNvPr id="33795" name="Picture 2"/>
          <p:cNvPicPr>
            <a:picLocks noGrp="1" noChangeAspect="1" noChangeArrowheads="1"/>
          </p:cNvPicPr>
          <p:nvPr>
            <p:ph idx="1"/>
          </p:nvPr>
        </p:nvPicPr>
        <p:blipFill>
          <a:blip r:embed="rId2" cstate="print"/>
          <a:stretch>
            <a:fillRect/>
          </a:stretch>
        </p:blipFill>
        <p:spPr>
          <a:xfrm>
            <a:off x="1781002" y="2316855"/>
            <a:ext cx="5581996" cy="418961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da-DK" dirty="0" smtClean="0"/>
              <a:t>Dagsorden</a:t>
            </a:r>
          </a:p>
        </p:txBody>
      </p:sp>
      <p:sp>
        <p:nvSpPr>
          <p:cNvPr id="3" name="Pladsholder til indhold 2"/>
          <p:cNvSpPr>
            <a:spLocks noGrp="1"/>
          </p:cNvSpPr>
          <p:nvPr>
            <p:ph idx="1"/>
          </p:nvPr>
        </p:nvSpPr>
        <p:spPr/>
        <p:txBody>
          <a:bodyPr rtlCol="0">
            <a:normAutofit/>
          </a:bodyPr>
          <a:lstStyle/>
          <a:p>
            <a:pPr marL="457200" indent="-457200" eaLnBrk="1" fontAlgn="auto" hangingPunct="1">
              <a:spcAft>
                <a:spcPts val="0"/>
              </a:spcAft>
              <a:buClr>
                <a:schemeClr val="accent3"/>
              </a:buClr>
              <a:buFont typeface="+mj-lt"/>
              <a:buAutoNum type="arabicPeriod"/>
              <a:defRPr/>
            </a:pPr>
            <a:r>
              <a:rPr lang="da-DK" sz="2250" dirty="0" smtClean="0"/>
              <a:t>Valg af dirigent.</a:t>
            </a:r>
          </a:p>
          <a:p>
            <a:pPr marL="857250" lvl="1" indent="-457200" eaLnBrk="1" fontAlgn="auto" hangingPunct="1">
              <a:spcAft>
                <a:spcPts val="0"/>
              </a:spcAft>
              <a:buClr>
                <a:schemeClr val="accent3"/>
              </a:buClr>
              <a:buFont typeface="Wingdings 2"/>
              <a:buNone/>
              <a:defRPr/>
            </a:pPr>
            <a:r>
              <a:rPr lang="da-DK" sz="1850" i="1" dirty="0" smtClean="0">
                <a:solidFill>
                  <a:srgbClr val="FF0000"/>
                </a:solidFill>
              </a:rPr>
              <a:t>Rettidigt indkaldt </a:t>
            </a:r>
            <a:r>
              <a:rPr lang="da-DK" sz="1850" i="1" dirty="0" smtClean="0"/>
              <a:t>– jf. vedtægterne § 23.1</a:t>
            </a:r>
          </a:p>
          <a:p>
            <a:pPr marL="857250" lvl="1" indent="-457200" eaLnBrk="1" fontAlgn="auto" hangingPunct="1">
              <a:spcAft>
                <a:spcPts val="0"/>
              </a:spcAft>
              <a:buClr>
                <a:schemeClr val="accent3"/>
              </a:buClr>
              <a:buFont typeface="Wingdings 2"/>
              <a:buNone/>
              <a:defRPr/>
            </a:pPr>
            <a:r>
              <a:rPr lang="da-DK" sz="1850" i="1" dirty="0" smtClean="0"/>
              <a:t>Referat med indkaldelse sendt ud den 05. marts 2018 - (mindst 4 uger før)</a:t>
            </a:r>
          </a:p>
          <a:p>
            <a:pPr marL="857250" lvl="1" indent="-457200" eaLnBrk="1" fontAlgn="auto" hangingPunct="1">
              <a:spcAft>
                <a:spcPts val="0"/>
              </a:spcAft>
              <a:buClr>
                <a:schemeClr val="accent3"/>
              </a:buClr>
              <a:buFont typeface="Wingdings 2"/>
              <a:buNone/>
              <a:defRPr/>
            </a:pPr>
            <a:r>
              <a:rPr lang="da-DK" sz="1850" i="1" dirty="0" smtClean="0"/>
              <a:t>Materiale udsendt den 23. marts 2018 – (mindst 2 uger før)</a:t>
            </a:r>
          </a:p>
          <a:p>
            <a:pPr marL="457200" indent="-457200" eaLnBrk="1" fontAlgn="auto" hangingPunct="1">
              <a:spcAft>
                <a:spcPts val="0"/>
              </a:spcAft>
              <a:buClr>
                <a:schemeClr val="accent3"/>
              </a:buClr>
              <a:buFont typeface="+mj-lt"/>
              <a:buAutoNum type="arabicPeriod"/>
              <a:defRPr/>
            </a:pPr>
            <a:r>
              <a:rPr lang="da-DK" sz="2250" dirty="0" smtClean="0"/>
              <a:t>Bestyrelsens beretning. </a:t>
            </a:r>
          </a:p>
          <a:p>
            <a:pPr marL="365760" indent="-256032" eaLnBrk="1" fontAlgn="auto" hangingPunct="1">
              <a:spcAft>
                <a:spcPts val="0"/>
              </a:spcAft>
              <a:buClr>
                <a:schemeClr val="accent3"/>
              </a:buClr>
              <a:buFont typeface="Wingdings 2" pitchFamily="18" charset="2"/>
              <a:buNone/>
              <a:defRPr/>
            </a:pPr>
            <a:endParaRPr lang="da-DK" sz="225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pPr eaLnBrk="1" hangingPunct="1"/>
            <a:r>
              <a:rPr lang="da-DK" smtClean="0"/>
              <a:t>Beslag skal smøres</a:t>
            </a:r>
          </a:p>
        </p:txBody>
      </p:sp>
      <p:pic>
        <p:nvPicPr>
          <p:cNvPr id="34819" name="Picture 2"/>
          <p:cNvPicPr>
            <a:picLocks noGrp="1" noChangeAspect="1" noChangeArrowheads="1"/>
          </p:cNvPicPr>
          <p:nvPr>
            <p:ph idx="1"/>
          </p:nvPr>
        </p:nvPicPr>
        <p:blipFill>
          <a:blip r:embed="rId2" cstate="print"/>
          <a:stretch>
            <a:fillRect/>
          </a:stretch>
        </p:blipFill>
        <p:spPr>
          <a:xfrm>
            <a:off x="1781002" y="2316855"/>
            <a:ext cx="5581996" cy="4189615"/>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pPr eaLnBrk="1" hangingPunct="1"/>
            <a:r>
              <a:rPr lang="da-DK" smtClean="0"/>
              <a:t>Silikone på gummilisterne</a:t>
            </a:r>
          </a:p>
        </p:txBody>
      </p:sp>
      <p:pic>
        <p:nvPicPr>
          <p:cNvPr id="35843" name="Picture 2"/>
          <p:cNvPicPr>
            <a:picLocks noGrp="1" noChangeAspect="1" noChangeArrowheads="1"/>
          </p:cNvPicPr>
          <p:nvPr>
            <p:ph idx="1"/>
          </p:nvPr>
        </p:nvPicPr>
        <p:blipFill>
          <a:blip r:embed="rId2" cstate="print"/>
          <a:stretch>
            <a:fillRect/>
          </a:stretch>
        </p:blipFill>
        <p:spPr>
          <a:xfrm>
            <a:off x="1781002" y="2316855"/>
            <a:ext cx="5581996" cy="4189615"/>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pPr eaLnBrk="1" hangingPunct="1"/>
            <a:endParaRPr lang="da-DK" smtClean="0"/>
          </a:p>
        </p:txBody>
      </p:sp>
      <p:pic>
        <p:nvPicPr>
          <p:cNvPr id="38915" name="Picture 2" descr="http://lokal54.com/wpl54/wp-content/uploads/2012/04/Lokal54_3.jpg"/>
          <p:cNvPicPr>
            <a:picLocks noChangeAspect="1" noChangeArrowheads="1"/>
          </p:cNvPicPr>
          <p:nvPr/>
        </p:nvPicPr>
        <p:blipFill>
          <a:blip r:embed="rId2" cstate="print"/>
          <a:srcRect/>
          <a:stretch>
            <a:fillRect/>
          </a:stretch>
        </p:blipFill>
        <p:spPr bwMode="auto">
          <a:xfrm>
            <a:off x="1692275" y="1052513"/>
            <a:ext cx="6096000"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Bestyrelsen 2018 - opgaver</a:t>
            </a:r>
            <a:endParaRPr lang="da-DK" dirty="0"/>
          </a:p>
        </p:txBody>
      </p:sp>
      <p:sp>
        <p:nvSpPr>
          <p:cNvPr id="3" name="Pladsholder til indhold 2"/>
          <p:cNvSpPr>
            <a:spLocks noGrp="1"/>
          </p:cNvSpPr>
          <p:nvPr>
            <p:ph idx="1"/>
          </p:nvPr>
        </p:nvSpPr>
        <p:spPr/>
        <p:txBody>
          <a:bodyPr/>
          <a:lstStyle/>
          <a:p>
            <a:r>
              <a:rPr lang="da-DK" dirty="0" smtClean="0"/>
              <a:t>Arealer</a:t>
            </a:r>
          </a:p>
          <a:p>
            <a:r>
              <a:rPr lang="da-DK" dirty="0" smtClean="0"/>
              <a:t>Vinduer og døre</a:t>
            </a:r>
          </a:p>
          <a:p>
            <a:r>
              <a:rPr lang="da-DK" dirty="0" smtClean="0"/>
              <a:t>Finansiering</a:t>
            </a:r>
          </a:p>
          <a:p>
            <a:r>
              <a:rPr lang="da-DK" dirty="0" smtClean="0"/>
              <a:t>Ordensreglement</a:t>
            </a:r>
          </a:p>
          <a:p>
            <a:r>
              <a:rPr lang="da-DK" dirty="0" smtClean="0"/>
              <a:t>Letbanen</a:t>
            </a:r>
          </a:p>
          <a:p>
            <a:r>
              <a:rPr lang="da-DK" dirty="0" smtClean="0"/>
              <a:t>Affald – nye tiltag GLX?</a:t>
            </a:r>
          </a:p>
          <a:p>
            <a:r>
              <a:rPr lang="da-DK" dirty="0" smtClean="0"/>
              <a:t>Cykelstativ</a:t>
            </a:r>
          </a:p>
          <a:p>
            <a:r>
              <a:rPr lang="da-DK" dirty="0" smtClean="0"/>
              <a:t>Låge</a:t>
            </a:r>
            <a:endParaRPr lang="da-DK"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pPr eaLnBrk="1" hangingPunct="1"/>
            <a:endParaRPr lang="da-DK" dirty="0" smtClean="0"/>
          </a:p>
        </p:txBody>
      </p:sp>
      <p:sp>
        <p:nvSpPr>
          <p:cNvPr id="39939" name="Pladsholder til indhold 2"/>
          <p:cNvSpPr>
            <a:spLocks noGrp="1"/>
          </p:cNvSpPr>
          <p:nvPr>
            <p:ph idx="1"/>
          </p:nvPr>
        </p:nvSpPr>
        <p:spPr>
          <a:xfrm>
            <a:off x="457200" y="3284538"/>
            <a:ext cx="8229600" cy="3289300"/>
          </a:xfrm>
        </p:spPr>
        <p:txBody>
          <a:bodyPr/>
          <a:lstStyle/>
          <a:p>
            <a:pPr eaLnBrk="1" hangingPunct="1">
              <a:buFont typeface="Georgia" pitchFamily="18" charset="0"/>
              <a:buNone/>
            </a:pPr>
            <a:r>
              <a:rPr lang="da-DK" dirty="0" smtClean="0"/>
              <a:t>Tak for i aften  </a:t>
            </a:r>
            <a:endParaRPr lang="da-DK" sz="5400" dirty="0" smtClean="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da-DK" smtClean="0"/>
              <a:t>Dagsorden</a:t>
            </a:r>
          </a:p>
        </p:txBody>
      </p:sp>
      <p:sp>
        <p:nvSpPr>
          <p:cNvPr id="3" name="Pladsholder til indhold 2"/>
          <p:cNvSpPr>
            <a:spLocks noGrp="1"/>
          </p:cNvSpPr>
          <p:nvPr>
            <p:ph idx="1"/>
          </p:nvPr>
        </p:nvSpPr>
        <p:spPr/>
        <p:txBody>
          <a:bodyPr rtlCol="0">
            <a:normAutofit/>
          </a:bodyPr>
          <a:lstStyle/>
          <a:p>
            <a:pPr marL="457200" indent="-457200" eaLnBrk="1" fontAlgn="auto" hangingPunct="1">
              <a:spcAft>
                <a:spcPts val="0"/>
              </a:spcAft>
              <a:buClr>
                <a:schemeClr val="accent3"/>
              </a:buClr>
              <a:buFont typeface="+mj-lt"/>
              <a:buAutoNum type="arabicPeriod" startAt="3"/>
              <a:defRPr/>
            </a:pPr>
            <a:endParaRPr lang="da-DK" sz="2250" dirty="0" smtClean="0"/>
          </a:p>
          <a:p>
            <a:pPr marL="457200" indent="-457200" eaLnBrk="1" fontAlgn="auto" hangingPunct="1">
              <a:spcAft>
                <a:spcPts val="0"/>
              </a:spcAft>
              <a:buClr>
                <a:schemeClr val="accent3"/>
              </a:buClr>
              <a:buFont typeface="+mj-lt"/>
              <a:buAutoNum type="arabicPeriod" startAt="3"/>
              <a:defRPr/>
            </a:pPr>
            <a:endParaRPr lang="da-DK" sz="2250" dirty="0" smtClean="0"/>
          </a:p>
          <a:p>
            <a:pPr marL="457200" indent="-457200" eaLnBrk="1" fontAlgn="auto" hangingPunct="1">
              <a:spcAft>
                <a:spcPts val="0"/>
              </a:spcAft>
              <a:buClr>
                <a:schemeClr val="accent3"/>
              </a:buClr>
              <a:buFont typeface="+mj-lt"/>
              <a:buAutoNum type="arabicPeriod" startAt="3"/>
              <a:defRPr/>
            </a:pPr>
            <a:r>
              <a:rPr lang="da-DK" sz="2250" dirty="0" smtClean="0"/>
              <a:t>Forelæggelse af årsregnskab og eventuel revisionsberetning samt godkendelse af årsregnskabet.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da-DK" dirty="0" smtClean="0"/>
              <a:t>Regnskab 2017 </a:t>
            </a:r>
            <a:r>
              <a:rPr lang="da-DK" sz="2800" dirty="0" smtClean="0">
                <a:solidFill>
                  <a:srgbClr val="FF0000"/>
                </a:solidFill>
              </a:rPr>
              <a:t>(Budget 2017)</a:t>
            </a:r>
            <a:endParaRPr lang="da-DK" dirty="0" smtClean="0">
              <a:solidFill>
                <a:srgbClr val="FF0000"/>
              </a:solidFill>
            </a:endParaRPr>
          </a:p>
        </p:txBody>
      </p:sp>
      <p:graphicFrame>
        <p:nvGraphicFramePr>
          <p:cNvPr id="6" name="Tabel 5"/>
          <p:cNvGraphicFramePr>
            <a:graphicFrameLocks noGrp="1"/>
          </p:cNvGraphicFramePr>
          <p:nvPr/>
        </p:nvGraphicFramePr>
        <p:xfrm>
          <a:off x="467544" y="2060844"/>
          <a:ext cx="8424935" cy="3240368"/>
        </p:xfrm>
        <a:graphic>
          <a:graphicData uri="http://schemas.openxmlformats.org/drawingml/2006/table">
            <a:tbl>
              <a:tblPr/>
              <a:tblGrid>
                <a:gridCol w="4182560"/>
                <a:gridCol w="1532225"/>
                <a:gridCol w="1532225"/>
                <a:gridCol w="1177925"/>
              </a:tblGrid>
              <a:tr h="405046">
                <a:tc>
                  <a:txBody>
                    <a:bodyPr/>
                    <a:lstStyle/>
                    <a:p>
                      <a:pPr algn="l" fontAlgn="b"/>
                      <a:endParaRPr lang="da-DK" sz="16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600" b="0" i="0" u="sng" strike="noStrike">
                          <a:solidFill>
                            <a:srgbClr val="000000"/>
                          </a:solidFill>
                          <a:latin typeface="Arial"/>
                        </a:rPr>
                        <a:t>Regnskab 2017</a:t>
                      </a:r>
                    </a:p>
                  </a:txBody>
                  <a:tcPr marL="9525" marR="9525" marT="9525" marB="0" anchor="b">
                    <a:lnL>
                      <a:noFill/>
                    </a:lnL>
                    <a:lnR>
                      <a:noFill/>
                    </a:lnR>
                    <a:lnT>
                      <a:noFill/>
                    </a:lnT>
                    <a:lnB>
                      <a:noFill/>
                    </a:lnB>
                  </a:tcPr>
                </a:tc>
                <a:tc>
                  <a:txBody>
                    <a:bodyPr/>
                    <a:lstStyle/>
                    <a:p>
                      <a:pPr algn="r" fontAlgn="b"/>
                      <a:r>
                        <a:rPr lang="da-DK" sz="1600" b="0" i="0" u="sng" strike="noStrike">
                          <a:solidFill>
                            <a:srgbClr val="FF0000"/>
                          </a:solidFill>
                          <a:latin typeface="Arial"/>
                        </a:rPr>
                        <a:t>Budget 2017</a:t>
                      </a:r>
                    </a:p>
                  </a:txBody>
                  <a:tcPr marL="9525" marR="9525" marT="9525" marB="0" anchor="b">
                    <a:lnL>
                      <a:noFill/>
                    </a:lnL>
                    <a:lnR>
                      <a:noFill/>
                    </a:lnR>
                    <a:lnT>
                      <a:noFill/>
                    </a:lnT>
                    <a:lnB>
                      <a:noFill/>
                    </a:lnB>
                  </a:tcPr>
                </a:tc>
                <a:tc>
                  <a:txBody>
                    <a:bodyPr/>
                    <a:lstStyle/>
                    <a:p>
                      <a:pPr algn="r" fontAlgn="b"/>
                      <a:r>
                        <a:rPr lang="da-DK" sz="1600" b="0" i="1" u="sng" strike="noStrike" dirty="0">
                          <a:solidFill>
                            <a:srgbClr val="000000"/>
                          </a:solidFill>
                          <a:latin typeface="Arial"/>
                        </a:rPr>
                        <a:t>&lt;&gt;</a:t>
                      </a:r>
                    </a:p>
                  </a:txBody>
                  <a:tcPr marL="9525" marR="9525" marT="9525" marB="0" anchor="b">
                    <a:lnL>
                      <a:noFill/>
                    </a:lnL>
                    <a:lnR>
                      <a:noFill/>
                    </a:lnR>
                    <a:lnT>
                      <a:noFill/>
                    </a:lnT>
                    <a:lnB>
                      <a:noFill/>
                    </a:lnB>
                  </a:tcPr>
                </a:tc>
              </a:tr>
              <a:tr h="405046">
                <a:tc>
                  <a:txBody>
                    <a:bodyPr/>
                    <a:lstStyle/>
                    <a:p>
                      <a:pPr algn="l" fontAlgn="b"/>
                      <a:r>
                        <a:rPr lang="da-DK" sz="1600" b="0" i="0" u="none" strike="noStrike" dirty="0">
                          <a:solidFill>
                            <a:srgbClr val="000000"/>
                          </a:solidFill>
                          <a:latin typeface="Arial"/>
                        </a:rPr>
                        <a:t>Indtægter </a:t>
                      </a:r>
                      <a:r>
                        <a:rPr lang="da-DK" sz="1600" b="0" i="0" u="none" strike="noStrike" dirty="0">
                          <a:solidFill>
                            <a:srgbClr val="FF0000"/>
                          </a:solidFill>
                          <a:latin typeface="Arial"/>
                        </a:rPr>
                        <a:t>(salg)</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000000"/>
                          </a:solidFill>
                          <a:latin typeface="Arial"/>
                        </a:rPr>
                        <a:t>         1.276.415 </a:t>
                      </a:r>
                    </a:p>
                  </a:txBody>
                  <a:tcPr marL="9525" marR="9525" marT="9525" marB="0" anchor="b">
                    <a:lnL>
                      <a:noFill/>
                    </a:lnL>
                    <a:lnR>
                      <a:noFill/>
                    </a:lnR>
                    <a:lnT>
                      <a:noFill/>
                    </a:lnT>
                    <a:lnB>
                      <a:noFill/>
                    </a:lnB>
                  </a:tcPr>
                </a:tc>
                <a:tc>
                  <a:txBody>
                    <a:bodyPr/>
                    <a:lstStyle/>
                    <a:p>
                      <a:pPr algn="r" fontAlgn="b"/>
                      <a:r>
                        <a:rPr lang="da-DK" sz="1600" b="0" i="0" u="none" strike="noStrike">
                          <a:solidFill>
                            <a:srgbClr val="FF0000"/>
                          </a:solidFill>
                          <a:latin typeface="Arial"/>
                        </a:rPr>
                        <a:t>         1.233.756 </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Arial"/>
                        </a:rPr>
                        <a:t>        </a:t>
                      </a:r>
                      <a:r>
                        <a:rPr lang="da-DK" sz="1600" b="0" i="1" u="none" strike="noStrike" dirty="0" smtClean="0">
                          <a:solidFill>
                            <a:srgbClr val="000000"/>
                          </a:solidFill>
                          <a:latin typeface="Arial"/>
                        </a:rPr>
                        <a:t>42.659 </a:t>
                      </a:r>
                      <a:endParaRPr lang="da-DK" sz="1600" b="0" i="1" u="none" strike="noStrike" dirty="0">
                        <a:solidFill>
                          <a:srgbClr val="000000"/>
                        </a:solidFill>
                        <a:latin typeface="Arial"/>
                      </a:endParaRPr>
                    </a:p>
                  </a:txBody>
                  <a:tcPr marL="9525" marR="9525" marT="9525" marB="0" anchor="b">
                    <a:lnL>
                      <a:noFill/>
                    </a:lnL>
                    <a:lnR>
                      <a:noFill/>
                    </a:lnR>
                    <a:lnT>
                      <a:noFill/>
                    </a:lnT>
                    <a:lnB>
                      <a:noFill/>
                    </a:lnB>
                  </a:tcPr>
                </a:tc>
              </a:tr>
              <a:tr h="405046">
                <a:tc>
                  <a:txBody>
                    <a:bodyPr/>
                    <a:lstStyle/>
                    <a:p>
                      <a:pPr algn="l" fontAlgn="b"/>
                      <a:r>
                        <a:rPr lang="da-DK" sz="1600" b="0" i="0" u="none" strike="noStrike" dirty="0">
                          <a:solidFill>
                            <a:srgbClr val="000000"/>
                          </a:solidFill>
                          <a:latin typeface="Arial"/>
                        </a:rPr>
                        <a:t>Vedligeholdelse </a:t>
                      </a:r>
                      <a:r>
                        <a:rPr lang="da-DK" sz="1600" b="0" i="0" u="none" strike="noStrike" dirty="0">
                          <a:solidFill>
                            <a:srgbClr val="FF0000"/>
                          </a:solidFill>
                          <a:latin typeface="Arial"/>
                        </a:rPr>
                        <a:t>(</a:t>
                      </a:r>
                      <a:r>
                        <a:rPr lang="da-DK" sz="1600" b="0" i="0" u="none" strike="noStrike" dirty="0" smtClean="0">
                          <a:solidFill>
                            <a:srgbClr val="FF0000"/>
                          </a:solidFill>
                          <a:latin typeface="Arial"/>
                        </a:rPr>
                        <a:t>bed + hæk</a:t>
                      </a:r>
                      <a:r>
                        <a:rPr lang="da-DK" sz="1600" b="0" i="0" u="none" strike="noStrike" dirty="0">
                          <a:solidFill>
                            <a:srgbClr val="FF0000"/>
                          </a:solidFill>
                          <a:latin typeface="Arial"/>
                        </a:rPr>
                        <a:t>)</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000000"/>
                          </a:solidFill>
                          <a:latin typeface="Arial"/>
                        </a:rPr>
                        <a:t>             -61.192 </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FF0000"/>
                          </a:solidFill>
                          <a:latin typeface="Arial"/>
                        </a:rPr>
                        <a:t>             -51.125 </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Arial"/>
                        </a:rPr>
                        <a:t>      </a:t>
                      </a:r>
                      <a:r>
                        <a:rPr lang="da-DK" sz="1600" b="0" i="1" u="none" strike="noStrike" dirty="0" smtClean="0">
                          <a:solidFill>
                            <a:srgbClr val="000000"/>
                          </a:solidFill>
                          <a:latin typeface="Arial"/>
                        </a:rPr>
                        <a:t>10.067 </a:t>
                      </a:r>
                      <a:endParaRPr lang="da-DK" sz="1600" b="0" i="1" u="none" strike="noStrike" dirty="0">
                        <a:solidFill>
                          <a:srgbClr val="000000"/>
                        </a:solidFill>
                        <a:latin typeface="Arial"/>
                      </a:endParaRPr>
                    </a:p>
                  </a:txBody>
                  <a:tcPr marL="9525" marR="9525" marT="9525" marB="0" anchor="b">
                    <a:lnL>
                      <a:noFill/>
                    </a:lnL>
                    <a:lnR>
                      <a:noFill/>
                    </a:lnR>
                    <a:lnT>
                      <a:noFill/>
                    </a:lnT>
                    <a:lnB>
                      <a:noFill/>
                    </a:lnB>
                  </a:tcPr>
                </a:tc>
              </a:tr>
              <a:tr h="405046">
                <a:tc>
                  <a:txBody>
                    <a:bodyPr/>
                    <a:lstStyle/>
                    <a:p>
                      <a:pPr algn="l" fontAlgn="b"/>
                      <a:r>
                        <a:rPr lang="da-DK" sz="1600" b="0" i="0" u="none" strike="noStrike" dirty="0">
                          <a:solidFill>
                            <a:srgbClr val="000000"/>
                          </a:solidFill>
                          <a:latin typeface="Arial"/>
                        </a:rPr>
                        <a:t>Ejendomsomkostninger </a:t>
                      </a:r>
                      <a:r>
                        <a:rPr lang="da-DK" sz="1600" b="0" i="0" u="none" strike="noStrike" dirty="0">
                          <a:solidFill>
                            <a:srgbClr val="FF0000"/>
                          </a:solidFill>
                          <a:latin typeface="Arial"/>
                        </a:rPr>
                        <a:t>(el)</a:t>
                      </a: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Arial"/>
                        </a:rPr>
                        <a:t>           -337.797 </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FF0000"/>
                          </a:solidFill>
                          <a:latin typeface="Arial"/>
                        </a:rPr>
                        <a:t>           -324.489 </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Arial"/>
                        </a:rPr>
                        <a:t>      </a:t>
                      </a:r>
                      <a:r>
                        <a:rPr lang="da-DK" sz="1600" b="0" i="1" u="none" strike="noStrike" dirty="0" smtClean="0">
                          <a:solidFill>
                            <a:srgbClr val="000000"/>
                          </a:solidFill>
                          <a:latin typeface="Arial"/>
                        </a:rPr>
                        <a:t>13.308 </a:t>
                      </a:r>
                      <a:endParaRPr lang="da-DK" sz="1600" b="0" i="1" u="none" strike="noStrike" dirty="0">
                        <a:solidFill>
                          <a:srgbClr val="000000"/>
                        </a:solidFill>
                        <a:latin typeface="Arial"/>
                      </a:endParaRPr>
                    </a:p>
                  </a:txBody>
                  <a:tcPr marL="9525" marR="9525" marT="9525" marB="0" anchor="b">
                    <a:lnL>
                      <a:noFill/>
                    </a:lnL>
                    <a:lnR>
                      <a:noFill/>
                    </a:lnR>
                    <a:lnT>
                      <a:noFill/>
                    </a:lnT>
                    <a:lnB>
                      <a:noFill/>
                    </a:lnB>
                  </a:tcPr>
                </a:tc>
              </a:tr>
              <a:tr h="405046">
                <a:tc>
                  <a:txBody>
                    <a:bodyPr/>
                    <a:lstStyle/>
                    <a:p>
                      <a:pPr algn="l" fontAlgn="b"/>
                      <a:r>
                        <a:rPr lang="da-DK" sz="1600" b="0" i="0" u="none" strike="noStrike" dirty="0">
                          <a:solidFill>
                            <a:srgbClr val="000000"/>
                          </a:solidFill>
                          <a:latin typeface="Arial"/>
                        </a:rPr>
                        <a:t>Administrationsomkostninger </a:t>
                      </a:r>
                      <a:r>
                        <a:rPr lang="da-DK" sz="1600" b="0" i="0" u="none" strike="noStrike" dirty="0">
                          <a:solidFill>
                            <a:srgbClr val="FF0000"/>
                          </a:solidFill>
                          <a:latin typeface="Arial"/>
                        </a:rPr>
                        <a:t>(vurderinger)</a:t>
                      </a: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Arial"/>
                        </a:rPr>
                        <a:t>             -69.349 </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FF0000"/>
                          </a:solidFill>
                          <a:latin typeface="Arial"/>
                        </a:rPr>
                        <a:t>             -43.000 </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Arial"/>
                        </a:rPr>
                        <a:t>      </a:t>
                      </a:r>
                      <a:r>
                        <a:rPr lang="da-DK" sz="1600" b="0" i="1" u="none" strike="noStrike" dirty="0" smtClean="0">
                          <a:solidFill>
                            <a:srgbClr val="000000"/>
                          </a:solidFill>
                          <a:latin typeface="Arial"/>
                        </a:rPr>
                        <a:t>26.349 </a:t>
                      </a:r>
                      <a:endParaRPr lang="da-DK" sz="1600" b="0" i="1" u="none" strike="noStrike" dirty="0">
                        <a:solidFill>
                          <a:srgbClr val="000000"/>
                        </a:solidFill>
                        <a:latin typeface="Arial"/>
                      </a:endParaRPr>
                    </a:p>
                  </a:txBody>
                  <a:tcPr marL="9525" marR="9525" marT="9525" marB="0" anchor="b">
                    <a:lnL>
                      <a:noFill/>
                    </a:lnL>
                    <a:lnR>
                      <a:noFill/>
                    </a:lnR>
                    <a:lnT>
                      <a:noFill/>
                    </a:lnT>
                    <a:lnB>
                      <a:noFill/>
                    </a:lnB>
                  </a:tcPr>
                </a:tc>
              </a:tr>
              <a:tr h="405046">
                <a:tc>
                  <a:txBody>
                    <a:bodyPr/>
                    <a:lstStyle/>
                    <a:p>
                      <a:pPr algn="l" fontAlgn="b"/>
                      <a:r>
                        <a:rPr lang="da-DK" sz="1600" b="0" i="0" u="none" strike="noStrike">
                          <a:solidFill>
                            <a:srgbClr val="000000"/>
                          </a:solidFill>
                          <a:latin typeface="Arial"/>
                        </a:rPr>
                        <a:t>Renter</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000000"/>
                          </a:solidFill>
                          <a:latin typeface="Arial"/>
                        </a:rPr>
                        <a:t>           -656.929 </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FF0000"/>
                          </a:solidFill>
                          <a:latin typeface="Arial"/>
                        </a:rPr>
                        <a:t>           -669.534 </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Arial"/>
                        </a:rPr>
                        <a:t>        </a:t>
                      </a:r>
                      <a:r>
                        <a:rPr lang="da-DK" sz="1600" b="0" i="1" u="none" strike="noStrike" dirty="0" smtClean="0">
                          <a:solidFill>
                            <a:srgbClr val="000000"/>
                          </a:solidFill>
                          <a:latin typeface="Arial"/>
                        </a:rPr>
                        <a:t>-12.605 </a:t>
                      </a:r>
                      <a:endParaRPr lang="da-DK" sz="1600" b="0" i="1" u="none" strike="noStrike" dirty="0">
                        <a:solidFill>
                          <a:srgbClr val="000000"/>
                        </a:solidFill>
                        <a:latin typeface="Arial"/>
                      </a:endParaRPr>
                    </a:p>
                  </a:txBody>
                  <a:tcPr marL="9525" marR="9525" marT="9525" marB="0" anchor="b">
                    <a:lnL>
                      <a:noFill/>
                    </a:lnL>
                    <a:lnR>
                      <a:noFill/>
                    </a:lnR>
                    <a:lnT>
                      <a:noFill/>
                    </a:lnT>
                    <a:lnB>
                      <a:noFill/>
                    </a:lnB>
                  </a:tcPr>
                </a:tc>
              </a:tr>
              <a:tr h="405046">
                <a:tc>
                  <a:txBody>
                    <a:bodyPr/>
                    <a:lstStyle/>
                    <a:p>
                      <a:pPr algn="l" fontAlgn="b"/>
                      <a:r>
                        <a:rPr lang="da-DK" sz="1600" b="0" i="0" u="sng" strike="noStrike">
                          <a:solidFill>
                            <a:srgbClr val="000000"/>
                          </a:solidFill>
                          <a:latin typeface="Arial"/>
                        </a:rPr>
                        <a:t>Afdrag på prioritetsgæld</a:t>
                      </a:r>
                    </a:p>
                  </a:txBody>
                  <a:tcPr marL="9525" marR="9525" marT="9525" marB="0" anchor="b">
                    <a:lnL>
                      <a:noFill/>
                    </a:lnL>
                    <a:lnR>
                      <a:noFill/>
                    </a:lnR>
                    <a:lnT>
                      <a:noFill/>
                    </a:lnT>
                    <a:lnB>
                      <a:noFill/>
                    </a:lnB>
                  </a:tcPr>
                </a:tc>
                <a:tc>
                  <a:txBody>
                    <a:bodyPr/>
                    <a:lstStyle/>
                    <a:p>
                      <a:pPr algn="r" fontAlgn="b"/>
                      <a:r>
                        <a:rPr lang="da-DK" sz="1600" b="0" i="0" u="sng" strike="noStrike">
                          <a:solidFill>
                            <a:srgbClr val="000000"/>
                          </a:solidFill>
                          <a:latin typeface="Arial"/>
                        </a:rPr>
                        <a:t>           -124.963 </a:t>
                      </a:r>
                    </a:p>
                  </a:txBody>
                  <a:tcPr marL="9525" marR="9525" marT="9525" marB="0" anchor="b">
                    <a:lnL>
                      <a:noFill/>
                    </a:lnL>
                    <a:lnR>
                      <a:noFill/>
                    </a:lnR>
                    <a:lnT>
                      <a:noFill/>
                    </a:lnT>
                    <a:lnB>
                      <a:noFill/>
                    </a:lnB>
                  </a:tcPr>
                </a:tc>
                <a:tc>
                  <a:txBody>
                    <a:bodyPr/>
                    <a:lstStyle/>
                    <a:p>
                      <a:pPr algn="r" fontAlgn="b"/>
                      <a:r>
                        <a:rPr lang="da-DK" sz="1600" b="0" i="0" u="sng" strike="noStrike">
                          <a:solidFill>
                            <a:srgbClr val="FF0000"/>
                          </a:solidFill>
                          <a:latin typeface="Arial"/>
                        </a:rPr>
                        <a:t>           -124.963 </a:t>
                      </a:r>
                    </a:p>
                  </a:txBody>
                  <a:tcPr marL="9525" marR="9525" marT="9525" marB="0" anchor="b">
                    <a:lnL>
                      <a:noFill/>
                    </a:lnL>
                    <a:lnR>
                      <a:noFill/>
                    </a:lnR>
                    <a:lnT>
                      <a:noFill/>
                    </a:lnT>
                    <a:lnB>
                      <a:noFill/>
                    </a:lnB>
                  </a:tcPr>
                </a:tc>
                <a:tc>
                  <a:txBody>
                    <a:bodyPr/>
                    <a:lstStyle/>
                    <a:p>
                      <a:pPr algn="r" fontAlgn="b"/>
                      <a:r>
                        <a:rPr lang="da-DK" sz="1600" b="0" i="1" u="sng" strike="noStrike" dirty="0">
                          <a:solidFill>
                            <a:srgbClr val="000000"/>
                          </a:solidFill>
                          <a:latin typeface="Arial"/>
                        </a:rPr>
                        <a:t>               -   </a:t>
                      </a:r>
                    </a:p>
                  </a:txBody>
                  <a:tcPr marL="9525" marR="9525" marT="9525" marB="0" anchor="b">
                    <a:lnL>
                      <a:noFill/>
                    </a:lnL>
                    <a:lnR>
                      <a:noFill/>
                    </a:lnR>
                    <a:lnT>
                      <a:noFill/>
                    </a:lnT>
                    <a:lnB>
                      <a:noFill/>
                    </a:lnB>
                  </a:tcPr>
                </a:tc>
              </a:tr>
              <a:tr h="405046">
                <a:tc>
                  <a:txBody>
                    <a:bodyPr/>
                    <a:lstStyle/>
                    <a:p>
                      <a:pPr algn="l" fontAlgn="b"/>
                      <a:r>
                        <a:rPr lang="da-DK" sz="1600" b="0" i="0" u="none" strike="noStrike">
                          <a:solidFill>
                            <a:srgbClr val="000000"/>
                          </a:solidFill>
                          <a:latin typeface="Arial"/>
                        </a:rPr>
                        <a:t>Resultat</a:t>
                      </a: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Arial"/>
                        </a:rPr>
                        <a:t>              26.185 </a:t>
                      </a:r>
                    </a:p>
                  </a:txBody>
                  <a:tcPr marL="9525" marR="9525" marT="9525" marB="0" anchor="b">
                    <a:lnL>
                      <a:noFill/>
                    </a:lnL>
                    <a:lnR>
                      <a:noFill/>
                    </a:lnR>
                    <a:lnT>
                      <a:noFill/>
                    </a:lnT>
                    <a:lnB>
                      <a:noFill/>
                    </a:lnB>
                  </a:tcPr>
                </a:tc>
                <a:tc>
                  <a:txBody>
                    <a:bodyPr/>
                    <a:lstStyle/>
                    <a:p>
                      <a:pPr algn="r" fontAlgn="b"/>
                      <a:r>
                        <a:rPr lang="da-DK" sz="1600" b="0" i="0" u="none" strike="noStrike">
                          <a:solidFill>
                            <a:srgbClr val="FF0000"/>
                          </a:solidFill>
                          <a:latin typeface="Arial"/>
                        </a:rPr>
                        <a:t>              20.645 </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Arial"/>
                        </a:rPr>
                        <a:t>          </a:t>
                      </a: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eaLnBrk="1" hangingPunct="1"/>
            <a:r>
              <a:rPr lang="da-DK" dirty="0" smtClean="0">
                <a:latin typeface="Arial" pitchFamily="34" charset="0"/>
                <a:cs typeface="Arial" pitchFamily="34" charset="0"/>
              </a:rPr>
              <a:t>Balance 2017 </a:t>
            </a:r>
            <a:r>
              <a:rPr lang="da-DK" sz="2800" dirty="0" smtClean="0">
                <a:solidFill>
                  <a:srgbClr val="FF0000"/>
                </a:solidFill>
                <a:latin typeface="Arial" pitchFamily="34" charset="0"/>
                <a:cs typeface="Arial" pitchFamily="34" charset="0"/>
              </a:rPr>
              <a:t>(Balance 2016)</a:t>
            </a:r>
            <a:endParaRPr lang="da-DK" dirty="0" smtClean="0">
              <a:latin typeface="Arial" pitchFamily="34" charset="0"/>
              <a:cs typeface="Arial" pitchFamily="34" charset="0"/>
            </a:endParaRPr>
          </a:p>
        </p:txBody>
      </p:sp>
      <p:graphicFrame>
        <p:nvGraphicFramePr>
          <p:cNvPr id="4" name="Tabel 3"/>
          <p:cNvGraphicFramePr>
            <a:graphicFrameLocks noGrp="1"/>
          </p:cNvGraphicFramePr>
          <p:nvPr/>
        </p:nvGraphicFramePr>
        <p:xfrm>
          <a:off x="1042988" y="2205038"/>
          <a:ext cx="7489453" cy="4132314"/>
        </p:xfrm>
        <a:graphic>
          <a:graphicData uri="http://schemas.openxmlformats.org/drawingml/2006/table">
            <a:tbl>
              <a:tblPr/>
              <a:tblGrid>
                <a:gridCol w="4022390"/>
                <a:gridCol w="2149579"/>
                <a:gridCol w="1317484"/>
              </a:tblGrid>
              <a:tr h="215850">
                <a:tc>
                  <a:txBody>
                    <a:bodyPr/>
                    <a:lstStyle/>
                    <a:p>
                      <a:pPr algn="l" fontAlgn="ctr"/>
                      <a:r>
                        <a:rPr lang="da-DK" sz="1600" b="1" i="0" u="none" strike="noStrike" dirty="0">
                          <a:latin typeface="Arial" pitchFamily="34" charset="0"/>
                          <a:cs typeface="Arial" pitchFamily="34" charset="0"/>
                        </a:rPr>
                        <a:t>AKTIVER</a:t>
                      </a:r>
                    </a:p>
                  </a:txBody>
                  <a:tcPr marL="0" marR="0" marT="0" marB="0" anchor="ctr">
                    <a:lnL>
                      <a:noFill/>
                    </a:lnL>
                    <a:lnR>
                      <a:noFill/>
                    </a:lnR>
                    <a:lnT>
                      <a:noFill/>
                    </a:lnT>
                    <a:lnB>
                      <a:noFill/>
                    </a:lnB>
                  </a:tcPr>
                </a:tc>
                <a:tc>
                  <a:txBody>
                    <a:bodyPr/>
                    <a:lstStyle/>
                    <a:p>
                      <a:pPr algn="l" fontAlgn="ctr"/>
                      <a:endParaRPr lang="da-DK" sz="1600" b="1"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l" fontAlgn="ctr"/>
                      <a:endParaRPr lang="da-DK" sz="1600" b="1" i="0" u="none" strike="noStrike" dirty="0">
                        <a:latin typeface="Arial" pitchFamily="34" charset="0"/>
                        <a:cs typeface="Arial" pitchFamily="34" charset="0"/>
                      </a:endParaRPr>
                    </a:p>
                  </a:txBody>
                  <a:tcPr marL="0" marR="0" marT="0" marB="0" anchor="ctr">
                    <a:lnL>
                      <a:noFill/>
                    </a:lnL>
                    <a:lnR>
                      <a:noFill/>
                    </a:lnR>
                    <a:lnT>
                      <a:noFill/>
                    </a:lnT>
                    <a:lnB>
                      <a:noFill/>
                    </a:lnB>
                  </a:tcPr>
                </a:tc>
              </a:tr>
              <a:tr h="296394">
                <a:tc>
                  <a:txBody>
                    <a:bodyPr/>
                    <a:lstStyle/>
                    <a:p>
                      <a:pPr algn="l" fontAlgn="ctr"/>
                      <a:r>
                        <a:rPr lang="da-DK" sz="1600" b="0" i="0" u="none" strike="noStrike" dirty="0">
                          <a:latin typeface="Arial" pitchFamily="34" charset="0"/>
                          <a:cs typeface="Arial" pitchFamily="34" charset="0"/>
                        </a:rPr>
                        <a:t>Ejendommen Birketoften</a:t>
                      </a:r>
                    </a:p>
                  </a:txBody>
                  <a:tcPr marL="0" marR="0" marT="0" marB="0" anchor="ctr">
                    <a:lnL>
                      <a:noFill/>
                    </a:lnL>
                    <a:lnR>
                      <a:noFill/>
                    </a:lnR>
                    <a:lnT>
                      <a:noFill/>
                    </a:lnT>
                    <a:lnB>
                      <a:noFill/>
                    </a:lnB>
                  </a:tcPr>
                </a:tc>
                <a:tc>
                  <a:txBody>
                    <a:bodyPr/>
                    <a:lstStyle/>
                    <a:p>
                      <a:pPr algn="r" fontAlgn="ctr"/>
                      <a:r>
                        <a:rPr lang="da-DK" sz="1600" b="0" i="0" u="none" strike="noStrike" dirty="0" smtClean="0">
                          <a:latin typeface="Arial" pitchFamily="34" charset="0"/>
                          <a:cs typeface="Arial" pitchFamily="34" charset="0"/>
                        </a:rPr>
                        <a:t>38.500.000</a:t>
                      </a:r>
                      <a:endParaRPr lang="da-DK" sz="16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r" fontAlgn="ctr"/>
                      <a:r>
                        <a:rPr lang="da-DK" sz="1600" b="0" i="1" u="none" strike="noStrike" dirty="0" smtClean="0">
                          <a:solidFill>
                            <a:srgbClr val="FF0000"/>
                          </a:solidFill>
                          <a:latin typeface="Arial" pitchFamily="34" charset="0"/>
                          <a:cs typeface="Arial" pitchFamily="34" charset="0"/>
                        </a:rPr>
                        <a:t>37.250.000</a:t>
                      </a:r>
                      <a:endParaRPr lang="da-DK" sz="1600" b="0" i="1" u="none" strike="noStrike" dirty="0">
                        <a:solidFill>
                          <a:srgbClr val="FF0000"/>
                        </a:solidFill>
                        <a:latin typeface="Arial" pitchFamily="34" charset="0"/>
                        <a:cs typeface="Arial" pitchFamily="34" charset="0"/>
                      </a:endParaRPr>
                    </a:p>
                  </a:txBody>
                  <a:tcPr marL="0" marR="0" marT="0" marB="0" anchor="ctr">
                    <a:lnL>
                      <a:noFill/>
                    </a:lnL>
                    <a:lnR>
                      <a:noFill/>
                    </a:lnR>
                    <a:lnT>
                      <a:noFill/>
                    </a:lnT>
                    <a:lnB>
                      <a:noFill/>
                    </a:lnB>
                  </a:tcPr>
                </a:tc>
              </a:tr>
              <a:tr h="296394">
                <a:tc>
                  <a:txBody>
                    <a:bodyPr/>
                    <a:lstStyle/>
                    <a:p>
                      <a:pPr algn="l" fontAlgn="ctr"/>
                      <a:r>
                        <a:rPr lang="da-DK" sz="1600" b="0" i="0" u="none" strike="noStrike" dirty="0">
                          <a:latin typeface="Arial" pitchFamily="34" charset="0"/>
                          <a:cs typeface="Arial" pitchFamily="34" charset="0"/>
                        </a:rPr>
                        <a:t>Likvide beholdninger</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dirty="0" smtClean="0">
                          <a:latin typeface="Arial" pitchFamily="34" charset="0"/>
                          <a:cs typeface="Arial" pitchFamily="34" charset="0"/>
                        </a:rPr>
                        <a:t>2.140.467</a:t>
                      </a:r>
                      <a:endParaRPr lang="da-DK" sz="1600" b="0" i="0" u="none" strike="noStrike" dirty="0">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1" u="none" strike="noStrike" dirty="0" smtClean="0">
                          <a:solidFill>
                            <a:srgbClr val="FF0000"/>
                          </a:solidFill>
                          <a:latin typeface="Arial" pitchFamily="34" charset="0"/>
                          <a:cs typeface="Arial" pitchFamily="34" charset="0"/>
                        </a:rPr>
                        <a:t>647.562</a:t>
                      </a:r>
                      <a:endParaRPr lang="da-DK" sz="1600" b="0" i="1" u="none" strike="noStrike" dirty="0">
                        <a:solidFill>
                          <a:srgbClr val="FF0000"/>
                        </a:solidFill>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09867">
                <a:tc>
                  <a:txBody>
                    <a:bodyPr/>
                    <a:lstStyle/>
                    <a:p>
                      <a:pPr algn="l" fontAlgn="ctr"/>
                      <a:r>
                        <a:rPr lang="da-DK" sz="1600" b="1" i="0" u="none" strike="noStrike" dirty="0">
                          <a:latin typeface="Arial" pitchFamily="34" charset="0"/>
                          <a:cs typeface="Arial" pitchFamily="34" charset="0"/>
                        </a:rPr>
                        <a:t>AKTIVER I ALT</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a-DK" sz="1600" b="1" i="0" u="none" strike="noStrike" dirty="0" smtClean="0">
                          <a:latin typeface="Arial" pitchFamily="34" charset="0"/>
                          <a:cs typeface="Arial" pitchFamily="34" charset="0"/>
                        </a:rPr>
                        <a:t>40.640.467</a:t>
                      </a:r>
                      <a:endParaRPr lang="da-DK" sz="1600" b="1" i="0" u="none" strike="noStrike" dirty="0">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a-DK" sz="1600" b="1" i="1" u="none" strike="noStrike" dirty="0" smtClean="0">
                          <a:solidFill>
                            <a:srgbClr val="FF0000"/>
                          </a:solidFill>
                          <a:latin typeface="Arial" pitchFamily="34" charset="0"/>
                          <a:cs typeface="Arial" pitchFamily="34" charset="0"/>
                        </a:rPr>
                        <a:t>37.897.562</a:t>
                      </a:r>
                      <a:endParaRPr lang="da-DK" sz="1600" b="1" i="1" u="none" strike="noStrike" dirty="0">
                        <a:solidFill>
                          <a:srgbClr val="FF0000"/>
                        </a:solidFill>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394">
                <a:tc>
                  <a:txBody>
                    <a:bodyPr/>
                    <a:lstStyle/>
                    <a:p>
                      <a:pPr algn="l" fontAlgn="ctr"/>
                      <a:endParaRPr lang="da-DK" sz="1600" b="0" i="0" u="none" strike="noStrike" dirty="0">
                        <a:latin typeface="Arial" pitchFamily="34" charset="0"/>
                        <a:cs typeface="Arial"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da-DK" sz="1600" b="0" i="0" u="none" strike="noStrike" dirty="0">
                        <a:latin typeface="Arial" pitchFamily="34" charset="0"/>
                        <a:cs typeface="Arial"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da-DK" sz="1600" b="0" i="1" u="none" strike="noStrike" dirty="0">
                        <a:solidFill>
                          <a:srgbClr val="FF0000"/>
                        </a:solidFill>
                        <a:latin typeface="Arial" pitchFamily="34" charset="0"/>
                        <a:cs typeface="Arial"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296394">
                <a:tc>
                  <a:txBody>
                    <a:bodyPr/>
                    <a:lstStyle/>
                    <a:p>
                      <a:pPr algn="l" fontAlgn="ctr"/>
                      <a:endParaRPr lang="da-DK" sz="16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l" fontAlgn="ctr"/>
                      <a:endParaRPr lang="da-DK" sz="16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l" fontAlgn="ctr"/>
                      <a:endParaRPr lang="da-DK" sz="1600" b="0" i="1" u="none" strike="noStrike" dirty="0">
                        <a:solidFill>
                          <a:srgbClr val="FF0000"/>
                        </a:solidFill>
                        <a:latin typeface="Arial" pitchFamily="34" charset="0"/>
                        <a:cs typeface="Arial" pitchFamily="34" charset="0"/>
                      </a:endParaRPr>
                    </a:p>
                  </a:txBody>
                  <a:tcPr marL="0" marR="0" marT="0" marB="0" anchor="ctr">
                    <a:lnL>
                      <a:noFill/>
                    </a:lnL>
                    <a:lnR>
                      <a:noFill/>
                    </a:lnR>
                    <a:lnT>
                      <a:noFill/>
                    </a:lnT>
                    <a:lnB>
                      <a:noFill/>
                    </a:lnB>
                  </a:tcPr>
                </a:tc>
              </a:tr>
              <a:tr h="296394">
                <a:tc>
                  <a:txBody>
                    <a:bodyPr/>
                    <a:lstStyle/>
                    <a:p>
                      <a:pPr algn="l" fontAlgn="ctr"/>
                      <a:r>
                        <a:rPr lang="da-DK" sz="1600" b="1" i="0" u="none" strike="noStrike" dirty="0">
                          <a:latin typeface="Arial" pitchFamily="34" charset="0"/>
                          <a:cs typeface="Arial" pitchFamily="34" charset="0"/>
                        </a:rPr>
                        <a:t>PASSIVER</a:t>
                      </a:r>
                    </a:p>
                  </a:txBody>
                  <a:tcPr marL="0" marR="0" marT="0" marB="0" anchor="ctr">
                    <a:lnL>
                      <a:noFill/>
                    </a:lnL>
                    <a:lnR>
                      <a:noFill/>
                    </a:lnR>
                    <a:lnT>
                      <a:noFill/>
                    </a:lnT>
                    <a:lnB>
                      <a:noFill/>
                    </a:lnB>
                  </a:tcPr>
                </a:tc>
                <a:tc>
                  <a:txBody>
                    <a:bodyPr/>
                    <a:lstStyle/>
                    <a:p>
                      <a:pPr algn="l" fontAlgn="ctr"/>
                      <a:endParaRPr lang="da-DK" sz="1600" b="1"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l" fontAlgn="ctr"/>
                      <a:endParaRPr lang="da-DK" sz="1600" b="1" i="1" u="none" strike="noStrike" dirty="0">
                        <a:solidFill>
                          <a:srgbClr val="FF0000"/>
                        </a:solidFill>
                        <a:latin typeface="Arial" pitchFamily="34" charset="0"/>
                        <a:cs typeface="Arial" pitchFamily="34" charset="0"/>
                      </a:endParaRPr>
                    </a:p>
                  </a:txBody>
                  <a:tcPr marL="0" marR="0" marT="0" marB="0" anchor="ctr">
                    <a:lnL>
                      <a:noFill/>
                    </a:lnL>
                    <a:lnR>
                      <a:noFill/>
                    </a:lnR>
                    <a:lnT>
                      <a:noFill/>
                    </a:lnT>
                    <a:lnB>
                      <a:noFill/>
                    </a:lnB>
                  </a:tcPr>
                </a:tc>
              </a:tr>
              <a:tr h="296394">
                <a:tc>
                  <a:txBody>
                    <a:bodyPr/>
                    <a:lstStyle/>
                    <a:p>
                      <a:pPr algn="l" fontAlgn="ctr"/>
                      <a:r>
                        <a:rPr lang="da-DK" sz="1600" b="0" i="0" u="none" strike="noStrike" dirty="0" smtClean="0">
                          <a:latin typeface="Arial" pitchFamily="34" charset="0"/>
                          <a:cs typeface="Arial" pitchFamily="34" charset="0"/>
                        </a:rPr>
                        <a:t>Andelskapital (</a:t>
                      </a:r>
                      <a:r>
                        <a:rPr lang="da-DK" sz="1600" b="0" i="0" u="none" strike="noStrike" dirty="0" err="1" smtClean="0">
                          <a:latin typeface="Arial" pitchFamily="34" charset="0"/>
                          <a:cs typeface="Arial" pitchFamily="34" charset="0"/>
                        </a:rPr>
                        <a:t>ek</a:t>
                      </a:r>
                      <a:r>
                        <a:rPr lang="da-DK" sz="1600" b="0" i="0" u="none" strike="noStrike" dirty="0" smtClean="0">
                          <a:latin typeface="Arial" pitchFamily="34" charset="0"/>
                          <a:cs typeface="Arial" pitchFamily="34" charset="0"/>
                        </a:rPr>
                        <a:t>)</a:t>
                      </a:r>
                      <a:endParaRPr lang="da-DK" sz="16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r" fontAlgn="ctr"/>
                      <a:r>
                        <a:rPr lang="da-DK" sz="1600" b="0" i="0" u="none" strike="noStrike" dirty="0">
                          <a:latin typeface="Arial" pitchFamily="34" charset="0"/>
                          <a:cs typeface="Arial" pitchFamily="34" charset="0"/>
                        </a:rPr>
                        <a:t>3.071.994</a:t>
                      </a:r>
                    </a:p>
                  </a:txBody>
                  <a:tcPr marL="0" marR="0" marT="0" marB="0" anchor="ctr">
                    <a:lnL>
                      <a:noFill/>
                    </a:lnL>
                    <a:lnR>
                      <a:noFill/>
                    </a:lnR>
                    <a:lnT>
                      <a:noFill/>
                    </a:lnT>
                    <a:lnB>
                      <a:noFill/>
                    </a:lnB>
                  </a:tcPr>
                </a:tc>
                <a:tc>
                  <a:txBody>
                    <a:bodyPr/>
                    <a:lstStyle/>
                    <a:p>
                      <a:pPr algn="r" fontAlgn="ctr"/>
                      <a:r>
                        <a:rPr lang="da-DK" sz="1600" b="0" i="1" u="none" strike="noStrike" dirty="0">
                          <a:solidFill>
                            <a:srgbClr val="FF0000"/>
                          </a:solidFill>
                          <a:latin typeface="Arial" pitchFamily="34" charset="0"/>
                          <a:cs typeface="Arial" pitchFamily="34" charset="0"/>
                        </a:rPr>
                        <a:t>3.071.994</a:t>
                      </a:r>
                    </a:p>
                  </a:txBody>
                  <a:tcPr marL="0" marR="0" marT="0" marB="0" anchor="ctr">
                    <a:lnL>
                      <a:noFill/>
                    </a:lnL>
                    <a:lnR>
                      <a:noFill/>
                    </a:lnR>
                    <a:lnT>
                      <a:noFill/>
                    </a:lnT>
                    <a:lnB>
                      <a:noFill/>
                    </a:lnB>
                  </a:tcPr>
                </a:tc>
              </a:tr>
              <a:tr h="296394">
                <a:tc>
                  <a:txBody>
                    <a:bodyPr/>
                    <a:lstStyle/>
                    <a:p>
                      <a:pPr algn="l" fontAlgn="ctr"/>
                      <a:r>
                        <a:rPr lang="da-DK" sz="1600" b="0" i="0" u="none" strike="noStrike" dirty="0" smtClean="0">
                          <a:latin typeface="Arial" pitchFamily="34" charset="0"/>
                          <a:cs typeface="Arial" pitchFamily="34" charset="0"/>
                        </a:rPr>
                        <a:t>Reserver (</a:t>
                      </a:r>
                      <a:r>
                        <a:rPr lang="da-DK" sz="1600" b="0" i="0" u="none" strike="noStrike" dirty="0" err="1" smtClean="0">
                          <a:latin typeface="Arial" pitchFamily="34" charset="0"/>
                          <a:cs typeface="Arial" pitchFamily="34" charset="0"/>
                        </a:rPr>
                        <a:t>ek</a:t>
                      </a:r>
                      <a:r>
                        <a:rPr lang="da-DK" sz="1600" b="0" i="0" u="none" strike="noStrike" dirty="0" smtClean="0">
                          <a:latin typeface="Arial" pitchFamily="34" charset="0"/>
                          <a:cs typeface="Arial" pitchFamily="34" charset="0"/>
                        </a:rPr>
                        <a:t>)</a:t>
                      </a:r>
                      <a:endParaRPr lang="da-DK" sz="16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r" fontAlgn="ctr"/>
                      <a:r>
                        <a:rPr lang="da-DK" sz="1600" b="0" i="0" u="none" strike="noStrike" dirty="0" smtClean="0">
                          <a:latin typeface="Arial" pitchFamily="34" charset="0"/>
                          <a:cs typeface="Arial" pitchFamily="34" charset="0"/>
                        </a:rPr>
                        <a:t>20.581.445</a:t>
                      </a:r>
                      <a:endParaRPr lang="da-DK" sz="16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r" fontAlgn="ctr"/>
                      <a:r>
                        <a:rPr lang="da-DK" sz="1600" b="0" i="1" u="none" strike="noStrike" dirty="0" smtClean="0">
                          <a:solidFill>
                            <a:srgbClr val="FF0000"/>
                          </a:solidFill>
                          <a:latin typeface="Arial" pitchFamily="34" charset="0"/>
                          <a:cs typeface="Arial" pitchFamily="34" charset="0"/>
                        </a:rPr>
                        <a:t>18.876.646</a:t>
                      </a:r>
                      <a:endParaRPr lang="da-DK" sz="1600" b="0" i="1" u="none" strike="noStrike" dirty="0">
                        <a:solidFill>
                          <a:srgbClr val="FF0000"/>
                        </a:solidFill>
                        <a:latin typeface="Arial" pitchFamily="34" charset="0"/>
                        <a:cs typeface="Arial" pitchFamily="34" charset="0"/>
                      </a:endParaRPr>
                    </a:p>
                  </a:txBody>
                  <a:tcPr marL="0" marR="0" marT="0" marB="0" anchor="ctr">
                    <a:lnL>
                      <a:noFill/>
                    </a:lnL>
                    <a:lnR>
                      <a:noFill/>
                    </a:lnR>
                    <a:lnT>
                      <a:noFill/>
                    </a:lnT>
                    <a:lnB>
                      <a:noFill/>
                    </a:lnB>
                  </a:tcPr>
                </a:tc>
              </a:tr>
              <a:tr h="296394">
                <a:tc>
                  <a:txBody>
                    <a:bodyPr/>
                    <a:lstStyle/>
                    <a:p>
                      <a:pPr algn="l" fontAlgn="ctr"/>
                      <a:r>
                        <a:rPr lang="da-DK" sz="1600" b="0" i="0" u="none" strike="noStrike" dirty="0">
                          <a:latin typeface="Arial" pitchFamily="34" charset="0"/>
                          <a:cs typeface="Arial" pitchFamily="34" charset="0"/>
                        </a:rPr>
                        <a:t>Hensat til </a:t>
                      </a:r>
                      <a:r>
                        <a:rPr lang="da-DK" sz="1600" b="0" i="0" u="none" strike="noStrike" dirty="0" smtClean="0">
                          <a:latin typeface="Arial" pitchFamily="34" charset="0"/>
                          <a:cs typeface="Arial" pitchFamily="34" charset="0"/>
                        </a:rPr>
                        <a:t>vedligeholdelse (</a:t>
                      </a:r>
                      <a:r>
                        <a:rPr lang="da-DK" sz="1600" b="0" i="0" u="none" strike="noStrike" dirty="0" err="1" smtClean="0">
                          <a:latin typeface="Arial" pitchFamily="34" charset="0"/>
                          <a:cs typeface="Arial" pitchFamily="34" charset="0"/>
                        </a:rPr>
                        <a:t>ek</a:t>
                      </a:r>
                      <a:r>
                        <a:rPr lang="da-DK" sz="1600" b="0" i="0" u="none" strike="noStrike" dirty="0" smtClean="0">
                          <a:latin typeface="Arial" pitchFamily="34" charset="0"/>
                          <a:cs typeface="Arial" pitchFamily="34" charset="0"/>
                        </a:rPr>
                        <a:t>)</a:t>
                      </a:r>
                      <a:endParaRPr lang="da-DK" sz="16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r" fontAlgn="ctr"/>
                      <a:r>
                        <a:rPr lang="da-DK" sz="1600" b="0" i="0" u="none" strike="noStrike" dirty="0">
                          <a:latin typeface="Arial" pitchFamily="34" charset="0"/>
                          <a:cs typeface="Arial" pitchFamily="34" charset="0"/>
                        </a:rPr>
                        <a:t>80.000</a:t>
                      </a:r>
                    </a:p>
                  </a:txBody>
                  <a:tcPr marL="0" marR="0" marT="0" marB="0" anchor="ctr">
                    <a:lnL>
                      <a:noFill/>
                    </a:lnL>
                    <a:lnR>
                      <a:noFill/>
                    </a:lnR>
                    <a:lnT>
                      <a:noFill/>
                    </a:lnT>
                    <a:lnB>
                      <a:noFill/>
                    </a:lnB>
                  </a:tcPr>
                </a:tc>
                <a:tc>
                  <a:txBody>
                    <a:bodyPr/>
                    <a:lstStyle/>
                    <a:p>
                      <a:pPr algn="r" fontAlgn="ctr"/>
                      <a:r>
                        <a:rPr lang="da-DK" sz="1600" b="0" i="1" u="none" strike="noStrike" dirty="0">
                          <a:solidFill>
                            <a:srgbClr val="FF0000"/>
                          </a:solidFill>
                          <a:latin typeface="Arial" pitchFamily="34" charset="0"/>
                          <a:cs typeface="Arial" pitchFamily="34" charset="0"/>
                        </a:rPr>
                        <a:t>80.000</a:t>
                      </a:r>
                    </a:p>
                  </a:txBody>
                  <a:tcPr marL="0" marR="0" marT="0" marB="0" anchor="ctr">
                    <a:lnL>
                      <a:noFill/>
                    </a:lnL>
                    <a:lnR>
                      <a:noFill/>
                    </a:lnR>
                    <a:lnT>
                      <a:noFill/>
                    </a:lnT>
                    <a:lnB>
                      <a:noFill/>
                    </a:lnB>
                  </a:tcPr>
                </a:tc>
              </a:tr>
              <a:tr h="296394">
                <a:tc>
                  <a:txBody>
                    <a:bodyPr/>
                    <a:lstStyle/>
                    <a:p>
                      <a:pPr algn="l" fontAlgn="ctr"/>
                      <a:r>
                        <a:rPr lang="da-DK" sz="1600" b="0" i="0" u="none" strike="noStrike" dirty="0" smtClean="0">
                          <a:latin typeface="Arial" pitchFamily="34" charset="0"/>
                          <a:cs typeface="Arial" pitchFamily="34" charset="0"/>
                        </a:rPr>
                        <a:t>Lang gæld</a:t>
                      </a:r>
                      <a:endParaRPr lang="da-DK" sz="16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r" fontAlgn="ctr"/>
                      <a:r>
                        <a:rPr lang="da-DK" sz="1600" b="0" i="0" u="none" strike="noStrike" dirty="0" smtClean="0">
                          <a:latin typeface="Arial" pitchFamily="34" charset="0"/>
                          <a:cs typeface="Arial" pitchFamily="34" charset="0"/>
                        </a:rPr>
                        <a:t>15.273.080</a:t>
                      </a:r>
                      <a:endParaRPr lang="da-DK" sz="1600" b="0" i="0" u="none" strike="noStrike" dirty="0">
                        <a:latin typeface="Arial" pitchFamily="34" charset="0"/>
                        <a:cs typeface="Arial" pitchFamily="34" charset="0"/>
                      </a:endParaRPr>
                    </a:p>
                  </a:txBody>
                  <a:tcPr marL="0" marR="0" marT="0" marB="0" anchor="ctr">
                    <a:lnL>
                      <a:noFill/>
                    </a:lnL>
                    <a:lnR>
                      <a:noFill/>
                    </a:lnR>
                    <a:lnT>
                      <a:noFill/>
                    </a:lnT>
                    <a:lnB>
                      <a:noFill/>
                    </a:lnB>
                  </a:tcPr>
                </a:tc>
                <a:tc>
                  <a:txBody>
                    <a:bodyPr/>
                    <a:lstStyle/>
                    <a:p>
                      <a:pPr algn="r" fontAlgn="ctr"/>
                      <a:r>
                        <a:rPr lang="da-DK" sz="1600" b="0" i="1" u="none" strike="noStrike" dirty="0" smtClean="0">
                          <a:solidFill>
                            <a:srgbClr val="FF0000"/>
                          </a:solidFill>
                          <a:latin typeface="Arial" pitchFamily="34" charset="0"/>
                          <a:cs typeface="Arial" pitchFamily="34" charset="0"/>
                        </a:rPr>
                        <a:t>15.723.694</a:t>
                      </a:r>
                      <a:endParaRPr lang="da-DK" sz="1600" b="0" i="1" u="none" strike="noStrike" dirty="0">
                        <a:solidFill>
                          <a:srgbClr val="FF0000"/>
                        </a:solidFill>
                        <a:latin typeface="Arial" pitchFamily="34" charset="0"/>
                        <a:cs typeface="Arial" pitchFamily="34" charset="0"/>
                      </a:endParaRPr>
                    </a:p>
                  </a:txBody>
                  <a:tcPr marL="0" marR="0" marT="0" marB="0" anchor="ctr">
                    <a:lnL>
                      <a:noFill/>
                    </a:lnL>
                    <a:lnR>
                      <a:noFill/>
                    </a:lnR>
                    <a:lnT>
                      <a:noFill/>
                    </a:lnT>
                    <a:lnB>
                      <a:noFill/>
                    </a:lnB>
                  </a:tcPr>
                </a:tc>
              </a:tr>
              <a:tr h="296394">
                <a:tc>
                  <a:txBody>
                    <a:bodyPr/>
                    <a:lstStyle/>
                    <a:p>
                      <a:pPr algn="l" fontAlgn="ctr"/>
                      <a:r>
                        <a:rPr lang="da-DK" sz="1600" b="0" i="0" u="none" strike="noStrike" dirty="0" smtClean="0">
                          <a:latin typeface="Arial" pitchFamily="34" charset="0"/>
                          <a:cs typeface="Arial" pitchFamily="34" charset="0"/>
                        </a:rPr>
                        <a:t>Kort </a:t>
                      </a:r>
                      <a:r>
                        <a:rPr lang="da-DK" sz="1600" b="0" i="0" u="none" strike="noStrike" dirty="0">
                          <a:latin typeface="Arial" pitchFamily="34" charset="0"/>
                          <a:cs typeface="Arial" pitchFamily="34" charset="0"/>
                        </a:rPr>
                        <a:t>gæld </a:t>
                      </a:r>
                      <a:r>
                        <a:rPr lang="da-DK" sz="1600" b="0" i="1" u="none" strike="noStrike" dirty="0" smtClean="0">
                          <a:latin typeface="Arial" pitchFamily="34" charset="0"/>
                          <a:cs typeface="Arial" pitchFamily="34" charset="0"/>
                        </a:rPr>
                        <a:t>(</a:t>
                      </a:r>
                      <a:r>
                        <a:rPr lang="da-DK" sz="1600" b="0" i="1" u="none" strike="noStrike" dirty="0" smtClean="0">
                          <a:solidFill>
                            <a:srgbClr val="FF0000"/>
                          </a:solidFill>
                          <a:latin typeface="Arial" pitchFamily="34" charset="0"/>
                          <a:cs typeface="Arial" pitchFamily="34" charset="0"/>
                        </a:rPr>
                        <a:t>afdrag Q1,</a:t>
                      </a:r>
                      <a:r>
                        <a:rPr lang="da-DK" sz="1600" b="0" i="1" u="none" strike="noStrike" baseline="0" dirty="0" smtClean="0">
                          <a:solidFill>
                            <a:srgbClr val="FF0000"/>
                          </a:solidFill>
                          <a:latin typeface="Arial" pitchFamily="34" charset="0"/>
                          <a:cs typeface="Arial" pitchFamily="34" charset="0"/>
                        </a:rPr>
                        <a:t> </a:t>
                      </a:r>
                      <a:r>
                        <a:rPr lang="da-DK" sz="1600" b="0" i="1" u="none" strike="noStrike" dirty="0" smtClean="0">
                          <a:solidFill>
                            <a:srgbClr val="FF0000"/>
                          </a:solidFill>
                          <a:latin typeface="Arial" pitchFamily="34" charset="0"/>
                          <a:cs typeface="Arial" pitchFamily="34" charset="0"/>
                        </a:rPr>
                        <a:t>revisor, boligsalg</a:t>
                      </a:r>
                      <a:r>
                        <a:rPr lang="da-DK" sz="1600" b="0" i="1" u="none" strike="noStrike" dirty="0" smtClean="0">
                          <a:latin typeface="Arial" pitchFamily="34" charset="0"/>
                          <a:cs typeface="Arial" pitchFamily="34" charset="0"/>
                        </a:rPr>
                        <a:t>)</a:t>
                      </a:r>
                      <a:endParaRPr lang="da-DK" sz="1600" b="0" i="0" u="none" strike="noStrike" dirty="0">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dirty="0" smtClean="0">
                          <a:latin typeface="Arial" pitchFamily="34" charset="0"/>
                          <a:cs typeface="Arial" pitchFamily="34" charset="0"/>
                        </a:rPr>
                        <a:t>1.613.948</a:t>
                      </a:r>
                      <a:endParaRPr lang="da-DK" sz="1600" b="0" i="0" u="none" strike="noStrike" dirty="0">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1" u="none" strike="noStrike" dirty="0" smtClean="0">
                          <a:solidFill>
                            <a:srgbClr val="FF0000"/>
                          </a:solidFill>
                          <a:latin typeface="Arial" pitchFamily="34" charset="0"/>
                          <a:cs typeface="Arial" pitchFamily="34" charset="0"/>
                        </a:rPr>
                        <a:t>145.228</a:t>
                      </a:r>
                      <a:endParaRPr lang="da-DK" sz="1600" b="0" i="1" u="none" strike="noStrike" dirty="0">
                        <a:solidFill>
                          <a:srgbClr val="FF0000"/>
                        </a:solidFill>
                        <a:latin typeface="Arial" pitchFamily="34" charset="0"/>
                        <a:cs typeface="Arial"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309867">
                <a:tc>
                  <a:txBody>
                    <a:bodyPr/>
                    <a:lstStyle/>
                    <a:p>
                      <a:pPr algn="l" fontAlgn="ctr"/>
                      <a:r>
                        <a:rPr lang="da-DK" sz="1600" b="1" i="0" u="none" strike="noStrike">
                          <a:latin typeface="Arial" pitchFamily="34" charset="0"/>
                          <a:cs typeface="Arial" pitchFamily="34" charset="0"/>
                        </a:rPr>
                        <a:t>PASSIVER I ALT</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a-DK" sz="1600" b="1" i="0" u="none" strike="noStrike" dirty="0" smtClean="0">
                          <a:latin typeface="Arial" pitchFamily="34" charset="0"/>
                          <a:cs typeface="Arial" pitchFamily="34" charset="0"/>
                        </a:rPr>
                        <a:t>40.640.467</a:t>
                      </a:r>
                      <a:endParaRPr lang="da-DK" sz="1600" b="1" i="0" u="none" strike="noStrike" dirty="0">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a-DK" sz="1600" b="1" i="1" u="none" strike="noStrike" dirty="0" smtClean="0">
                          <a:solidFill>
                            <a:srgbClr val="FF0000"/>
                          </a:solidFill>
                          <a:latin typeface="Arial" pitchFamily="34" charset="0"/>
                          <a:cs typeface="Arial" pitchFamily="34" charset="0"/>
                        </a:rPr>
                        <a:t>37.897.562</a:t>
                      </a:r>
                      <a:endParaRPr lang="da-DK" sz="1600" b="1" i="1" u="none" strike="noStrike" dirty="0">
                        <a:solidFill>
                          <a:srgbClr val="FF0000"/>
                        </a:solidFill>
                        <a:latin typeface="Arial" pitchFamily="34" charset="0"/>
                        <a:cs typeface="Arial"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394">
                <a:tc>
                  <a:txBody>
                    <a:bodyPr/>
                    <a:lstStyle/>
                    <a:p>
                      <a:pPr algn="l" fontAlgn="ctr"/>
                      <a:endParaRPr lang="da-DK" sz="2000" b="0" i="0" u="none" strike="noStrike" dirty="0">
                        <a:latin typeface="Arial" pitchFamily="34" charset="0"/>
                        <a:cs typeface="Arial"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da-DK" sz="2000" b="0" i="0" u="none" strike="noStrike" dirty="0">
                        <a:latin typeface="Arial" pitchFamily="34" charset="0"/>
                        <a:cs typeface="Arial"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da-DK" sz="1800" b="0" i="0" u="none" strike="noStrike" dirty="0">
                        <a:latin typeface="Arial" pitchFamily="34" charset="0"/>
                        <a:cs typeface="Arial"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r>
              <a:rPr lang="da-DK" smtClean="0"/>
              <a:t>Dagsorden</a:t>
            </a:r>
          </a:p>
        </p:txBody>
      </p:sp>
      <p:sp>
        <p:nvSpPr>
          <p:cNvPr id="3" name="Pladsholder til indhold 2"/>
          <p:cNvSpPr>
            <a:spLocks noGrp="1"/>
          </p:cNvSpPr>
          <p:nvPr>
            <p:ph idx="1"/>
          </p:nvPr>
        </p:nvSpPr>
        <p:spPr/>
        <p:txBody>
          <a:bodyPr rtlCol="0">
            <a:normAutofit/>
          </a:bodyPr>
          <a:lstStyle/>
          <a:p>
            <a:pPr marL="457200" indent="-457200" eaLnBrk="1" fontAlgn="auto" hangingPunct="1">
              <a:spcAft>
                <a:spcPts val="0"/>
              </a:spcAft>
              <a:buClr>
                <a:schemeClr val="accent3"/>
              </a:buClr>
              <a:buFont typeface="+mj-lt"/>
              <a:buAutoNum type="arabicPeriod" startAt="3"/>
              <a:defRPr/>
            </a:pPr>
            <a:endParaRPr lang="da-DK" sz="2250" dirty="0" smtClean="0"/>
          </a:p>
          <a:p>
            <a:pPr marL="457200" indent="-457200" eaLnBrk="1" fontAlgn="auto" hangingPunct="1">
              <a:spcAft>
                <a:spcPts val="0"/>
              </a:spcAft>
              <a:buClr>
                <a:schemeClr val="accent3"/>
              </a:buClr>
              <a:buFont typeface="+mj-lt"/>
              <a:buAutoNum type="arabicPeriod" startAt="3"/>
              <a:defRPr/>
            </a:pPr>
            <a:endParaRPr lang="da-DK" sz="2250" dirty="0" smtClean="0"/>
          </a:p>
          <a:p>
            <a:pPr marL="457200" indent="-457200" eaLnBrk="1" fontAlgn="auto" hangingPunct="1">
              <a:spcAft>
                <a:spcPts val="0"/>
              </a:spcAft>
              <a:buClr>
                <a:schemeClr val="accent3"/>
              </a:buClr>
              <a:buFont typeface="Wingdings"/>
              <a:buNone/>
              <a:defRPr/>
            </a:pPr>
            <a:r>
              <a:rPr lang="da-DK" sz="2250" dirty="0" smtClean="0"/>
              <a:t> </a:t>
            </a:r>
          </a:p>
          <a:p>
            <a:pPr marL="457200" indent="-457200" eaLnBrk="1" fontAlgn="auto" hangingPunct="1">
              <a:spcAft>
                <a:spcPts val="0"/>
              </a:spcAft>
              <a:buClr>
                <a:schemeClr val="accent3"/>
              </a:buClr>
              <a:buFont typeface="+mj-lt"/>
              <a:buAutoNum type="arabicPeriod" startAt="4"/>
              <a:defRPr/>
            </a:pPr>
            <a:r>
              <a:rPr lang="da-DK" sz="2250" dirty="0" smtClean="0"/>
              <a:t>Forelæggelse af driftsbudget til godkendelse og beslutning om eventuel ændring af boligafgiften.</a:t>
            </a:r>
            <a:endParaRPr lang="da-DK" sz="22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da-DK" dirty="0" smtClean="0">
                <a:solidFill>
                  <a:srgbClr val="FF0000"/>
                </a:solidFill>
              </a:rPr>
              <a:t>Budget 2018 </a:t>
            </a:r>
            <a:r>
              <a:rPr lang="da-DK" sz="2800" dirty="0" smtClean="0">
                <a:solidFill>
                  <a:schemeClr val="tx1"/>
                </a:solidFill>
              </a:rPr>
              <a:t>(Regnskab 2017)</a:t>
            </a:r>
            <a:endParaRPr lang="da-DK" sz="4800" dirty="0" smtClean="0">
              <a:solidFill>
                <a:schemeClr val="tx1"/>
              </a:solidFill>
            </a:endParaRPr>
          </a:p>
        </p:txBody>
      </p:sp>
      <p:graphicFrame>
        <p:nvGraphicFramePr>
          <p:cNvPr id="4" name="Tabel 3"/>
          <p:cNvGraphicFramePr>
            <a:graphicFrameLocks noGrp="1"/>
          </p:cNvGraphicFramePr>
          <p:nvPr/>
        </p:nvGraphicFramePr>
        <p:xfrm>
          <a:off x="539552" y="2132856"/>
          <a:ext cx="7920879" cy="3030657"/>
        </p:xfrm>
        <a:graphic>
          <a:graphicData uri="http://schemas.openxmlformats.org/drawingml/2006/table">
            <a:tbl>
              <a:tblPr/>
              <a:tblGrid>
                <a:gridCol w="3998157"/>
                <a:gridCol w="1542886"/>
                <a:gridCol w="1482375"/>
                <a:gridCol w="897461"/>
              </a:tblGrid>
              <a:tr h="247048">
                <a:tc>
                  <a:txBody>
                    <a:bodyPr/>
                    <a:lstStyle/>
                    <a:p>
                      <a:pPr algn="l" fontAlgn="b"/>
                      <a:endParaRPr lang="da-DK" sz="16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600" b="0" i="0" u="sng" strike="noStrike" dirty="0">
                          <a:solidFill>
                            <a:srgbClr val="000000"/>
                          </a:solidFill>
                          <a:latin typeface="Arial"/>
                        </a:rPr>
                        <a:t>Regnskab 2017</a:t>
                      </a:r>
                    </a:p>
                  </a:txBody>
                  <a:tcPr marL="9525" marR="9525" marT="9525" marB="0" anchor="b">
                    <a:lnL>
                      <a:noFill/>
                    </a:lnL>
                    <a:lnR>
                      <a:noFill/>
                    </a:lnR>
                    <a:lnT>
                      <a:noFill/>
                    </a:lnT>
                    <a:lnB>
                      <a:noFill/>
                    </a:lnB>
                  </a:tcPr>
                </a:tc>
                <a:tc>
                  <a:txBody>
                    <a:bodyPr/>
                    <a:lstStyle/>
                    <a:p>
                      <a:pPr algn="r" fontAlgn="b"/>
                      <a:r>
                        <a:rPr lang="da-DK" sz="1600" b="0" i="0" u="sng" strike="noStrike" dirty="0">
                          <a:solidFill>
                            <a:srgbClr val="FF0000"/>
                          </a:solidFill>
                          <a:latin typeface="Arial"/>
                        </a:rPr>
                        <a:t>Budget 2018</a:t>
                      </a:r>
                    </a:p>
                  </a:txBody>
                  <a:tcPr marL="9525" marR="9525" marT="9525" marB="0" anchor="b">
                    <a:lnL>
                      <a:noFill/>
                    </a:lnL>
                    <a:lnR>
                      <a:noFill/>
                    </a:lnR>
                    <a:lnT>
                      <a:noFill/>
                    </a:lnT>
                    <a:lnB>
                      <a:noFill/>
                    </a:lnB>
                  </a:tcPr>
                </a:tc>
                <a:tc>
                  <a:txBody>
                    <a:bodyPr/>
                    <a:lstStyle/>
                    <a:p>
                      <a:pPr algn="r" fontAlgn="b"/>
                      <a:r>
                        <a:rPr lang="da-DK" sz="1600" b="0" i="0" u="sng" strike="noStrike" dirty="0">
                          <a:solidFill>
                            <a:srgbClr val="000000"/>
                          </a:solidFill>
                          <a:latin typeface="Arial"/>
                        </a:rPr>
                        <a:t>&lt;&gt;</a:t>
                      </a:r>
                    </a:p>
                  </a:txBody>
                  <a:tcPr marL="9525" marR="9525" marT="9525" marB="0" anchor="b">
                    <a:lnL>
                      <a:noFill/>
                    </a:lnL>
                    <a:lnR>
                      <a:noFill/>
                    </a:lnR>
                    <a:lnT>
                      <a:noFill/>
                    </a:lnT>
                    <a:lnB>
                      <a:noFill/>
                    </a:lnB>
                  </a:tcPr>
                </a:tc>
              </a:tr>
              <a:tr h="345867">
                <a:tc>
                  <a:txBody>
                    <a:bodyPr/>
                    <a:lstStyle/>
                    <a:p>
                      <a:pPr algn="l" fontAlgn="b"/>
                      <a:r>
                        <a:rPr lang="da-DK" sz="1600" b="0" i="0" u="none" strike="noStrike" dirty="0">
                          <a:solidFill>
                            <a:srgbClr val="000000"/>
                          </a:solidFill>
                          <a:latin typeface="Arial"/>
                        </a:rPr>
                        <a:t>Indtægter</a:t>
                      </a:r>
                    </a:p>
                  </a:txBody>
                  <a:tcPr marL="9525" marR="9525" marT="9525" marB="0" anchor="b">
                    <a:lnL>
                      <a:noFill/>
                    </a:lnL>
                    <a:lnR>
                      <a:noFill/>
                    </a:lnR>
                    <a:lnT>
                      <a:noFill/>
                    </a:lnT>
                    <a:lnB>
                      <a:noFill/>
                    </a:lnB>
                  </a:tcPr>
                </a:tc>
                <a:tc>
                  <a:txBody>
                    <a:bodyPr/>
                    <a:lstStyle/>
                    <a:p>
                      <a:pPr algn="r" fontAlgn="b"/>
                      <a:r>
                        <a:rPr lang="da-DK" sz="1600" b="0" i="0" u="none" strike="noStrike" dirty="0" smtClean="0">
                          <a:solidFill>
                            <a:srgbClr val="000000"/>
                          </a:solidFill>
                          <a:latin typeface="Arial"/>
                        </a:rPr>
                        <a:t>1.276.415</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smtClean="0">
                          <a:solidFill>
                            <a:srgbClr val="FF0000"/>
                          </a:solidFill>
                          <a:latin typeface="Arial"/>
                        </a:rPr>
                        <a:t>1.188.859</a:t>
                      </a:r>
                      <a:endParaRPr lang="da-DK" sz="1600" b="0" i="0" u="none" strike="noStrike" dirty="0">
                        <a:solidFill>
                          <a:srgbClr val="FF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a:solidFill>
                            <a:srgbClr val="000000"/>
                          </a:solidFill>
                          <a:latin typeface="Arial"/>
                        </a:rPr>
                        <a:t>-</a:t>
                      </a:r>
                      <a:r>
                        <a:rPr lang="da-DK" sz="1600" b="0" i="0" u="none" strike="noStrike" dirty="0" smtClean="0">
                          <a:solidFill>
                            <a:srgbClr val="000000"/>
                          </a:solidFill>
                          <a:latin typeface="Arial"/>
                        </a:rPr>
                        <a:t>87.556</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r>
              <a:tr h="345867">
                <a:tc>
                  <a:txBody>
                    <a:bodyPr/>
                    <a:lstStyle/>
                    <a:p>
                      <a:pPr algn="l" fontAlgn="b"/>
                      <a:r>
                        <a:rPr lang="da-DK" sz="1600" b="0" i="0" u="none" strike="noStrike" dirty="0">
                          <a:solidFill>
                            <a:srgbClr val="000000"/>
                          </a:solidFill>
                          <a:latin typeface="Arial"/>
                        </a:rPr>
                        <a:t>Vedligeholdelse </a:t>
                      </a:r>
                      <a:r>
                        <a:rPr lang="da-DK" sz="1600" b="0" i="0" u="none" strike="noStrike" dirty="0">
                          <a:solidFill>
                            <a:srgbClr val="FF0000"/>
                          </a:solidFill>
                          <a:latin typeface="Arial"/>
                        </a:rPr>
                        <a:t>(</a:t>
                      </a:r>
                      <a:r>
                        <a:rPr lang="da-DK" sz="1600" b="0" i="0" u="none" strike="noStrike" dirty="0" smtClean="0">
                          <a:solidFill>
                            <a:srgbClr val="FF0000"/>
                          </a:solidFill>
                          <a:latin typeface="Arial"/>
                        </a:rPr>
                        <a:t>selvrisiko + antenneanlæg</a:t>
                      </a:r>
                      <a:r>
                        <a:rPr lang="da-DK" sz="1600" b="0" i="0" u="none" strike="noStrike" dirty="0">
                          <a:solidFill>
                            <a:srgbClr val="000000"/>
                          </a:solidFill>
                          <a:latin typeface="Arial"/>
                        </a:rPr>
                        <a:t>)</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000000"/>
                          </a:solidFill>
                          <a:latin typeface="Arial"/>
                        </a:rPr>
                        <a:t>-</a:t>
                      </a:r>
                      <a:r>
                        <a:rPr lang="da-DK" sz="1600" b="0" i="0" u="none" strike="noStrike" dirty="0" smtClean="0">
                          <a:solidFill>
                            <a:srgbClr val="000000"/>
                          </a:solidFill>
                          <a:latin typeface="Arial"/>
                        </a:rPr>
                        <a:t>61.192</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smtClean="0">
                          <a:solidFill>
                            <a:srgbClr val="FF0000"/>
                          </a:solidFill>
                          <a:latin typeface="Arial"/>
                        </a:rPr>
                        <a:t>-104.110</a:t>
                      </a:r>
                      <a:endParaRPr lang="da-DK" sz="1600" b="0" i="0" u="none" strike="noStrike" dirty="0">
                        <a:solidFill>
                          <a:srgbClr val="FF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smtClean="0">
                          <a:solidFill>
                            <a:srgbClr val="000000"/>
                          </a:solidFill>
                          <a:latin typeface="Arial"/>
                        </a:rPr>
                        <a:t>42.918</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r>
              <a:tr h="351045">
                <a:tc>
                  <a:txBody>
                    <a:bodyPr/>
                    <a:lstStyle/>
                    <a:p>
                      <a:pPr algn="l" fontAlgn="b"/>
                      <a:r>
                        <a:rPr lang="da-DK" sz="1600" b="0" i="0" u="none" strike="noStrike" dirty="0" smtClean="0">
                          <a:solidFill>
                            <a:srgbClr val="FF0000"/>
                          </a:solidFill>
                          <a:latin typeface="Arial"/>
                        </a:rPr>
                        <a:t> - Hensættelse</a:t>
                      </a:r>
                      <a:endParaRPr lang="da-DK" sz="1600" b="0" i="0" u="none" strike="noStrike" dirty="0">
                        <a:solidFill>
                          <a:srgbClr val="FF0000"/>
                        </a:solidFill>
                        <a:latin typeface="Arial"/>
                      </a:endParaRPr>
                    </a:p>
                  </a:txBody>
                  <a:tcPr marL="9525" marR="9525" marT="9525" marB="0" anchor="b">
                    <a:lnL>
                      <a:noFill/>
                    </a:lnL>
                    <a:lnR>
                      <a:noFill/>
                    </a:lnR>
                    <a:lnT>
                      <a:noFill/>
                    </a:lnT>
                    <a:lnB>
                      <a:noFill/>
                    </a:lnB>
                  </a:tcPr>
                </a:tc>
                <a:tc>
                  <a:txBody>
                    <a:bodyPr/>
                    <a:lstStyle/>
                    <a:p>
                      <a:pPr algn="r" fontAlgn="b"/>
                      <a:endParaRPr lang="da-DK" sz="16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smtClean="0">
                          <a:solidFill>
                            <a:srgbClr val="FF0000"/>
                          </a:solidFill>
                          <a:latin typeface="Arial"/>
                        </a:rPr>
                        <a:t>30.000</a:t>
                      </a:r>
                      <a:endParaRPr lang="da-DK" sz="1600" b="0" i="0" u="none" strike="noStrike" dirty="0">
                        <a:solidFill>
                          <a:srgbClr val="FF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smtClean="0">
                          <a:solidFill>
                            <a:srgbClr val="000000"/>
                          </a:solidFill>
                          <a:latin typeface="Arial"/>
                        </a:rPr>
                        <a:t>-30.000</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r>
              <a:tr h="351045">
                <a:tc>
                  <a:txBody>
                    <a:bodyPr/>
                    <a:lstStyle/>
                    <a:p>
                      <a:pPr algn="l" fontAlgn="b"/>
                      <a:r>
                        <a:rPr lang="da-DK" sz="1600" b="0" i="0" u="none" strike="noStrike" dirty="0" smtClean="0">
                          <a:solidFill>
                            <a:srgbClr val="000000"/>
                          </a:solidFill>
                          <a:latin typeface="Arial"/>
                        </a:rPr>
                        <a:t>Ejendomsomkostninger </a:t>
                      </a:r>
                      <a:r>
                        <a:rPr lang="da-DK" sz="1600" b="0" i="0" u="none" strike="noStrike" dirty="0">
                          <a:solidFill>
                            <a:srgbClr val="FF0000"/>
                          </a:solidFill>
                          <a:latin typeface="Arial"/>
                        </a:rPr>
                        <a:t>(YouSee)</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000000"/>
                          </a:solidFill>
                          <a:latin typeface="Arial"/>
                        </a:rPr>
                        <a:t>-</a:t>
                      </a:r>
                      <a:r>
                        <a:rPr lang="da-DK" sz="1600" b="0" i="0" u="none" strike="noStrike" dirty="0" smtClean="0">
                          <a:solidFill>
                            <a:srgbClr val="000000"/>
                          </a:solidFill>
                          <a:latin typeface="Arial"/>
                        </a:rPr>
                        <a:t>337.797</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a:solidFill>
                            <a:srgbClr val="FF0000"/>
                          </a:solidFill>
                          <a:latin typeface="Arial"/>
                        </a:rPr>
                        <a:t>-</a:t>
                      </a:r>
                      <a:r>
                        <a:rPr lang="da-DK" sz="1600" b="0" i="0" u="none" strike="noStrike" dirty="0" smtClean="0">
                          <a:solidFill>
                            <a:srgbClr val="FF0000"/>
                          </a:solidFill>
                          <a:latin typeface="Arial"/>
                        </a:rPr>
                        <a:t>274.149</a:t>
                      </a:r>
                      <a:endParaRPr lang="da-DK" sz="1600" b="0" i="0" u="none" strike="noStrike" dirty="0">
                        <a:solidFill>
                          <a:srgbClr val="FF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smtClean="0">
                          <a:solidFill>
                            <a:srgbClr val="000000"/>
                          </a:solidFill>
                          <a:latin typeface="Arial"/>
                        </a:rPr>
                        <a:t>-63.648</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r>
              <a:tr h="345867">
                <a:tc>
                  <a:txBody>
                    <a:bodyPr/>
                    <a:lstStyle/>
                    <a:p>
                      <a:pPr algn="l" fontAlgn="b"/>
                      <a:r>
                        <a:rPr lang="da-DK" sz="1600" b="0" i="0" u="none" strike="noStrike" dirty="0">
                          <a:solidFill>
                            <a:srgbClr val="000000"/>
                          </a:solidFill>
                          <a:latin typeface="Arial"/>
                        </a:rPr>
                        <a:t>Administrationsomkostninger </a:t>
                      </a:r>
                      <a:r>
                        <a:rPr lang="da-DK" sz="1600" b="0" i="0" u="none" strike="noStrike" dirty="0">
                          <a:solidFill>
                            <a:srgbClr val="FF0000"/>
                          </a:solidFill>
                          <a:latin typeface="Arial"/>
                        </a:rPr>
                        <a:t>(vurderinger</a:t>
                      </a:r>
                      <a:r>
                        <a:rPr lang="da-DK" sz="1600" b="0" i="0" u="none" strike="noStrike" dirty="0">
                          <a:solidFill>
                            <a:srgbClr val="000000"/>
                          </a:solidFill>
                          <a:latin typeface="Arial"/>
                        </a:rPr>
                        <a:t>)</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000000"/>
                          </a:solidFill>
                          <a:latin typeface="Arial"/>
                        </a:rPr>
                        <a:t>-</a:t>
                      </a:r>
                      <a:r>
                        <a:rPr lang="da-DK" sz="1600" b="0" i="0" u="none" strike="noStrike" dirty="0" smtClean="0">
                          <a:solidFill>
                            <a:srgbClr val="000000"/>
                          </a:solidFill>
                          <a:latin typeface="Arial"/>
                        </a:rPr>
                        <a:t>69.349</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a:solidFill>
                            <a:srgbClr val="FF0000"/>
                          </a:solidFill>
                          <a:latin typeface="Arial"/>
                        </a:rPr>
                        <a:t>-</a:t>
                      </a:r>
                      <a:r>
                        <a:rPr lang="da-DK" sz="1600" b="0" i="0" u="none" strike="noStrike" dirty="0" smtClean="0">
                          <a:solidFill>
                            <a:srgbClr val="FF0000"/>
                          </a:solidFill>
                          <a:latin typeface="Arial"/>
                        </a:rPr>
                        <a:t>48.000</a:t>
                      </a:r>
                      <a:endParaRPr lang="da-DK" sz="1600" b="0" i="0" u="none" strike="noStrike" dirty="0">
                        <a:solidFill>
                          <a:srgbClr val="FF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smtClean="0">
                          <a:solidFill>
                            <a:srgbClr val="000000"/>
                          </a:solidFill>
                          <a:latin typeface="Arial"/>
                        </a:rPr>
                        <a:t>-21.349</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r>
              <a:tr h="345867">
                <a:tc>
                  <a:txBody>
                    <a:bodyPr/>
                    <a:lstStyle/>
                    <a:p>
                      <a:pPr algn="l" fontAlgn="b"/>
                      <a:r>
                        <a:rPr lang="da-DK" sz="1600" b="0" i="0" u="none" strike="noStrike">
                          <a:solidFill>
                            <a:srgbClr val="000000"/>
                          </a:solidFill>
                          <a:latin typeface="Arial"/>
                        </a:rPr>
                        <a:t>Renter</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000000"/>
                          </a:solidFill>
                          <a:latin typeface="Arial"/>
                        </a:rPr>
                        <a:t>-</a:t>
                      </a:r>
                      <a:r>
                        <a:rPr lang="da-DK" sz="1600" b="0" i="0" u="none" strike="noStrike" dirty="0" smtClean="0">
                          <a:solidFill>
                            <a:srgbClr val="000000"/>
                          </a:solidFill>
                          <a:latin typeface="Arial"/>
                        </a:rPr>
                        <a:t>656.929</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a:solidFill>
                            <a:srgbClr val="FF0000"/>
                          </a:solidFill>
                          <a:latin typeface="Arial"/>
                        </a:rPr>
                        <a:t>-</a:t>
                      </a:r>
                      <a:r>
                        <a:rPr lang="da-DK" sz="1600" b="0" i="0" u="none" strike="noStrike" dirty="0" smtClean="0">
                          <a:solidFill>
                            <a:srgbClr val="FF0000"/>
                          </a:solidFill>
                          <a:latin typeface="Arial"/>
                        </a:rPr>
                        <a:t>657.000</a:t>
                      </a:r>
                      <a:endParaRPr lang="da-DK" sz="1600" b="0" i="0" u="none" strike="noStrike" dirty="0">
                        <a:solidFill>
                          <a:srgbClr val="FF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smtClean="0">
                          <a:solidFill>
                            <a:srgbClr val="000000"/>
                          </a:solidFill>
                          <a:latin typeface="Arial"/>
                        </a:rPr>
                        <a:t>71</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r>
              <a:tr h="345867">
                <a:tc>
                  <a:txBody>
                    <a:bodyPr/>
                    <a:lstStyle/>
                    <a:p>
                      <a:pPr algn="l" fontAlgn="b"/>
                      <a:r>
                        <a:rPr lang="da-DK" sz="1600" b="0" i="0" u="sng" strike="noStrike" dirty="0">
                          <a:solidFill>
                            <a:srgbClr val="000000"/>
                          </a:solidFill>
                          <a:latin typeface="Arial"/>
                        </a:rPr>
                        <a:t>Afdrag på prioritetsgæld</a:t>
                      </a:r>
                    </a:p>
                  </a:txBody>
                  <a:tcPr marL="9525" marR="9525" marT="9525" marB="0" anchor="b">
                    <a:lnL>
                      <a:noFill/>
                    </a:lnL>
                    <a:lnR>
                      <a:noFill/>
                    </a:lnR>
                    <a:lnT>
                      <a:noFill/>
                    </a:lnT>
                    <a:lnB>
                      <a:noFill/>
                    </a:lnB>
                  </a:tcPr>
                </a:tc>
                <a:tc>
                  <a:txBody>
                    <a:bodyPr/>
                    <a:lstStyle/>
                    <a:p>
                      <a:pPr algn="r" fontAlgn="b"/>
                      <a:r>
                        <a:rPr lang="da-DK" sz="1600" b="0" i="0" u="sng" strike="noStrike" dirty="0">
                          <a:solidFill>
                            <a:srgbClr val="000000"/>
                          </a:solidFill>
                          <a:latin typeface="Arial"/>
                        </a:rPr>
                        <a:t>-</a:t>
                      </a:r>
                      <a:r>
                        <a:rPr lang="da-DK" sz="1600" b="0" i="0" u="sng" strike="noStrike" dirty="0" smtClean="0">
                          <a:solidFill>
                            <a:srgbClr val="000000"/>
                          </a:solidFill>
                          <a:latin typeface="Arial"/>
                        </a:rPr>
                        <a:t>124.963</a:t>
                      </a:r>
                      <a:endParaRPr lang="da-DK" sz="1600" b="0" i="0" u="sng"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600" b="0" i="0" u="sng" strike="noStrike" dirty="0">
                          <a:solidFill>
                            <a:srgbClr val="FF0000"/>
                          </a:solidFill>
                          <a:latin typeface="Arial"/>
                        </a:rPr>
                        <a:t>-</a:t>
                      </a:r>
                      <a:r>
                        <a:rPr lang="da-DK" sz="1600" b="0" i="0" u="sng" strike="noStrike" dirty="0" smtClean="0">
                          <a:solidFill>
                            <a:srgbClr val="FF0000"/>
                          </a:solidFill>
                          <a:latin typeface="Arial"/>
                        </a:rPr>
                        <a:t>129.000</a:t>
                      </a:r>
                      <a:endParaRPr lang="da-DK" sz="1600" b="0" i="0" u="sng" strike="noStrike" dirty="0">
                        <a:solidFill>
                          <a:srgbClr val="FF0000"/>
                        </a:solidFill>
                        <a:latin typeface="Arial"/>
                      </a:endParaRPr>
                    </a:p>
                  </a:txBody>
                  <a:tcPr marL="9525" marR="9525" marT="9525" marB="0" anchor="b">
                    <a:lnL>
                      <a:noFill/>
                    </a:lnL>
                    <a:lnR>
                      <a:noFill/>
                    </a:lnR>
                    <a:lnT>
                      <a:noFill/>
                    </a:lnT>
                    <a:lnB>
                      <a:noFill/>
                    </a:lnB>
                  </a:tcPr>
                </a:tc>
                <a:tc>
                  <a:txBody>
                    <a:bodyPr/>
                    <a:lstStyle/>
                    <a:p>
                      <a:pPr algn="r" fontAlgn="b"/>
                      <a:r>
                        <a:rPr lang="da-DK" sz="1600" b="0" i="0" u="sng" strike="noStrike" dirty="0" smtClean="0">
                          <a:solidFill>
                            <a:srgbClr val="000000"/>
                          </a:solidFill>
                          <a:latin typeface="Arial"/>
                        </a:rPr>
                        <a:t>4.037</a:t>
                      </a:r>
                      <a:endParaRPr lang="da-DK" sz="1600" b="0" i="0" u="sng" strike="noStrike" dirty="0">
                        <a:solidFill>
                          <a:srgbClr val="000000"/>
                        </a:solidFill>
                        <a:latin typeface="Arial"/>
                      </a:endParaRPr>
                    </a:p>
                  </a:txBody>
                  <a:tcPr marL="9525" marR="9525" marT="9525" marB="0" anchor="b">
                    <a:lnL>
                      <a:noFill/>
                    </a:lnL>
                    <a:lnR>
                      <a:noFill/>
                    </a:lnR>
                    <a:lnT>
                      <a:noFill/>
                    </a:lnT>
                    <a:lnB>
                      <a:noFill/>
                    </a:lnB>
                  </a:tcPr>
                </a:tc>
              </a:tr>
              <a:tr h="345867">
                <a:tc>
                  <a:txBody>
                    <a:bodyPr/>
                    <a:lstStyle/>
                    <a:p>
                      <a:pPr algn="l" fontAlgn="b"/>
                      <a:r>
                        <a:rPr lang="da-DK" sz="1600" b="0" i="0" u="none" strike="noStrike" dirty="0">
                          <a:solidFill>
                            <a:srgbClr val="000000"/>
                          </a:solidFill>
                          <a:latin typeface="Arial"/>
                        </a:rPr>
                        <a:t>Resultat</a:t>
                      </a:r>
                    </a:p>
                  </a:txBody>
                  <a:tcPr marL="9525" marR="9525" marT="9525" marB="0" anchor="b">
                    <a:lnL>
                      <a:noFill/>
                    </a:lnL>
                    <a:lnR>
                      <a:noFill/>
                    </a:lnR>
                    <a:lnT>
                      <a:noFill/>
                    </a:lnT>
                    <a:lnB>
                      <a:noFill/>
                    </a:lnB>
                  </a:tcPr>
                </a:tc>
                <a:tc>
                  <a:txBody>
                    <a:bodyPr/>
                    <a:lstStyle/>
                    <a:p>
                      <a:pPr algn="r" fontAlgn="b"/>
                      <a:r>
                        <a:rPr lang="da-DK" sz="1600" b="0" i="0" u="none" strike="noStrike" dirty="0" smtClean="0">
                          <a:solidFill>
                            <a:srgbClr val="000000"/>
                          </a:solidFill>
                          <a:latin typeface="Arial"/>
                        </a:rPr>
                        <a:t>26.185</a:t>
                      </a:r>
                      <a:endParaRPr lang="da-DK" sz="16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da-DK" sz="1600" b="0" i="0" u="none" strike="noStrike" dirty="0" smtClean="0">
                          <a:solidFill>
                            <a:srgbClr val="FF0000"/>
                          </a:solidFill>
                          <a:latin typeface="Arial"/>
                        </a:rPr>
                        <a:t>6.600</a:t>
                      </a:r>
                      <a:endParaRPr lang="da-DK" sz="1600" b="0" i="0" u="none" strike="noStrike" dirty="0">
                        <a:solidFill>
                          <a:srgbClr val="FF0000"/>
                        </a:solidFill>
                        <a:latin typeface="Arial"/>
                      </a:endParaRPr>
                    </a:p>
                  </a:txBody>
                  <a:tcPr marL="9525" marR="9525" marT="9525" marB="0" anchor="b">
                    <a:lnL>
                      <a:noFill/>
                    </a:lnL>
                    <a:lnR>
                      <a:noFill/>
                    </a:lnR>
                    <a:lnT>
                      <a:noFill/>
                    </a:lnT>
                    <a:lnB>
                      <a:noFill/>
                    </a:lnB>
                  </a:tcPr>
                </a:tc>
                <a:tc>
                  <a:txBody>
                    <a:bodyPr/>
                    <a:lstStyle/>
                    <a:p>
                      <a:pPr algn="r" fontAlgn="b"/>
                      <a:endParaRPr lang="da-DK" sz="1600" b="0" i="0" u="none" strike="noStrike" dirty="0">
                        <a:solidFill>
                          <a:srgbClr val="000000"/>
                        </a:solidFill>
                        <a:latin typeface="Arial"/>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normAutofit/>
          </a:bodyPr>
          <a:lstStyle/>
          <a:p>
            <a:pPr eaLnBrk="1" hangingPunct="1"/>
            <a:r>
              <a:rPr lang="da-DK" dirty="0" smtClean="0"/>
              <a:t>(B) Boligafgift ændring 2017-2018</a:t>
            </a:r>
          </a:p>
        </p:txBody>
      </p:sp>
      <p:graphicFrame>
        <p:nvGraphicFramePr>
          <p:cNvPr id="4" name="Tabel 3"/>
          <p:cNvGraphicFramePr>
            <a:graphicFrameLocks noGrp="1"/>
          </p:cNvGraphicFramePr>
          <p:nvPr/>
        </p:nvGraphicFramePr>
        <p:xfrm>
          <a:off x="827586" y="2348880"/>
          <a:ext cx="7056782" cy="3741542"/>
        </p:xfrm>
        <a:graphic>
          <a:graphicData uri="http://schemas.openxmlformats.org/drawingml/2006/table">
            <a:tbl>
              <a:tblPr/>
              <a:tblGrid>
                <a:gridCol w="1080118"/>
                <a:gridCol w="767667"/>
                <a:gridCol w="897496"/>
                <a:gridCol w="897496"/>
                <a:gridCol w="703919"/>
                <a:gridCol w="915094"/>
                <a:gridCol w="897496"/>
                <a:gridCol w="897496"/>
              </a:tblGrid>
              <a:tr h="291490">
                <a:tc>
                  <a:txBody>
                    <a:bodyPr/>
                    <a:lstStyle/>
                    <a:p>
                      <a:pPr algn="l" fontAlgn="b"/>
                      <a:endParaRPr lang="da-DK" sz="1600" b="0" i="0" u="none" strike="noStrike" dirty="0">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1" i="0" u="sng" strike="noStrike">
                          <a:solidFill>
                            <a:srgbClr val="000000"/>
                          </a:solidFill>
                          <a:latin typeface="+mj-lt"/>
                          <a:cs typeface="Arial" pitchFamily="34" charset="0"/>
                        </a:rPr>
                        <a:t>2017</a:t>
                      </a:r>
                    </a:p>
                  </a:txBody>
                  <a:tcPr marL="9525" marR="9525" marT="9525" marB="0" anchor="b">
                    <a:lnL>
                      <a:noFill/>
                    </a:lnL>
                    <a:lnR>
                      <a:noFill/>
                    </a:lnR>
                    <a:lnT>
                      <a:noFill/>
                    </a:lnT>
                    <a:lnB>
                      <a:noFill/>
                    </a:lnB>
                  </a:tcPr>
                </a:tc>
                <a:tc>
                  <a:txBody>
                    <a:bodyPr/>
                    <a:lstStyle/>
                    <a:p>
                      <a:pPr algn="r" fontAlgn="b"/>
                      <a:r>
                        <a:rPr lang="da-DK" sz="1600" b="1" i="0" u="sng" strike="noStrike">
                          <a:solidFill>
                            <a:srgbClr val="000000"/>
                          </a:solidFill>
                          <a:latin typeface="+mj-lt"/>
                          <a:cs typeface="Arial" pitchFamily="34" charset="0"/>
                        </a:rPr>
                        <a:t>2018</a:t>
                      </a:r>
                    </a:p>
                  </a:txBody>
                  <a:tcPr marL="9525" marR="9525" marT="9525" marB="0" anchor="b">
                    <a:lnL>
                      <a:noFill/>
                    </a:lnL>
                    <a:lnR>
                      <a:noFill/>
                    </a:lnR>
                    <a:lnT>
                      <a:noFill/>
                    </a:lnT>
                    <a:lnB>
                      <a:noFill/>
                    </a:lnB>
                  </a:tcPr>
                </a:tc>
                <a:tc>
                  <a:txBody>
                    <a:bodyPr/>
                    <a:lstStyle/>
                    <a:p>
                      <a:pPr algn="r" fontAlgn="b"/>
                      <a:r>
                        <a:rPr lang="da-DK" sz="1600" b="1" i="1" u="sng" strike="noStrike" dirty="0">
                          <a:solidFill>
                            <a:srgbClr val="000000"/>
                          </a:solidFill>
                          <a:latin typeface="+mj-lt"/>
                          <a:cs typeface="Arial" pitchFamily="34" charset="0"/>
                        </a:rPr>
                        <a:t>&lt;&gt;</a:t>
                      </a:r>
                    </a:p>
                  </a:txBody>
                  <a:tcPr marL="9525" marR="9525" marT="9525" marB="0" anchor="b">
                    <a:lnL>
                      <a:noFill/>
                    </a:lnL>
                    <a:lnR>
                      <a:noFill/>
                    </a:lnR>
                    <a:lnT>
                      <a:noFill/>
                    </a:lnT>
                    <a:lnB>
                      <a:noFill/>
                    </a:lnB>
                  </a:tcPr>
                </a:tc>
                <a:tc>
                  <a:txBody>
                    <a:bodyPr/>
                    <a:lstStyle/>
                    <a:p>
                      <a:pPr algn="r" fontAlgn="b"/>
                      <a:endParaRPr lang="da-DK" sz="1600" b="1" i="0" u="sng" strike="noStrike" dirty="0">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1" i="0" u="sng" strike="noStrike">
                          <a:solidFill>
                            <a:srgbClr val="000000"/>
                          </a:solidFill>
                          <a:latin typeface="+mj-lt"/>
                          <a:cs typeface="Arial" pitchFamily="34" charset="0"/>
                        </a:rPr>
                        <a:t>2017</a:t>
                      </a:r>
                    </a:p>
                  </a:txBody>
                  <a:tcPr marL="9525" marR="9525" marT="9525" marB="0" anchor="b">
                    <a:lnL>
                      <a:noFill/>
                    </a:lnL>
                    <a:lnR>
                      <a:noFill/>
                    </a:lnR>
                    <a:lnT>
                      <a:noFill/>
                    </a:lnT>
                    <a:lnB>
                      <a:noFill/>
                    </a:lnB>
                  </a:tcPr>
                </a:tc>
                <a:tc>
                  <a:txBody>
                    <a:bodyPr/>
                    <a:lstStyle/>
                    <a:p>
                      <a:pPr algn="r" fontAlgn="b"/>
                      <a:r>
                        <a:rPr lang="da-DK" sz="1600" b="1" i="0" u="sng" strike="noStrike">
                          <a:solidFill>
                            <a:srgbClr val="000000"/>
                          </a:solidFill>
                          <a:latin typeface="+mj-lt"/>
                          <a:cs typeface="Arial" pitchFamily="34" charset="0"/>
                        </a:rPr>
                        <a:t>2018</a:t>
                      </a:r>
                    </a:p>
                  </a:txBody>
                  <a:tcPr marL="9525" marR="9525" marT="9525" marB="0" anchor="b">
                    <a:lnL>
                      <a:noFill/>
                    </a:lnL>
                    <a:lnR>
                      <a:noFill/>
                    </a:lnR>
                    <a:lnT>
                      <a:noFill/>
                    </a:lnT>
                    <a:lnB>
                      <a:noFill/>
                    </a:lnB>
                  </a:tcPr>
                </a:tc>
                <a:tc>
                  <a:txBody>
                    <a:bodyPr/>
                    <a:lstStyle/>
                    <a:p>
                      <a:pPr algn="r" fontAlgn="b"/>
                      <a:r>
                        <a:rPr lang="da-DK" sz="1600" b="1" i="1" u="sng" strike="noStrike" dirty="0">
                          <a:solidFill>
                            <a:srgbClr val="000000"/>
                          </a:solidFill>
                          <a:latin typeface="+mj-lt"/>
                          <a:cs typeface="Arial" pitchFamily="34" charset="0"/>
                        </a:rPr>
                        <a:t>&lt;&gt;</a:t>
                      </a:r>
                    </a:p>
                  </a:txBody>
                  <a:tcPr marL="9525" marR="9525" marT="9525" marB="0" anchor="b">
                    <a:lnL>
                      <a:noFill/>
                    </a:lnL>
                    <a:lnR>
                      <a:noFill/>
                    </a:lnR>
                    <a:lnT>
                      <a:noFill/>
                    </a:lnT>
                    <a:lnB>
                      <a:noFill/>
                    </a:lnB>
                  </a:tcPr>
                </a:tc>
              </a:tr>
              <a:tr h="428591">
                <a:tc>
                  <a:txBody>
                    <a:bodyPr/>
                    <a:lstStyle/>
                    <a:p>
                      <a:pPr algn="l" fontAlgn="b"/>
                      <a:endParaRPr lang="da-DK" sz="1600" b="0" i="0" u="none" strike="noStrike">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1" i="0" u="sng" strike="noStrike" dirty="0">
                          <a:solidFill>
                            <a:srgbClr val="FF0000"/>
                          </a:solidFill>
                          <a:latin typeface="+mj-lt"/>
                          <a:cs typeface="Arial" pitchFamily="34" charset="0"/>
                        </a:rPr>
                        <a:t>A </a:t>
                      </a:r>
                    </a:p>
                  </a:txBody>
                  <a:tcPr marL="9525" marR="9525" marT="9525" marB="0" anchor="b">
                    <a:lnL>
                      <a:noFill/>
                    </a:lnL>
                    <a:lnR>
                      <a:noFill/>
                    </a:lnR>
                    <a:lnT>
                      <a:noFill/>
                    </a:lnT>
                    <a:lnB>
                      <a:noFill/>
                    </a:lnB>
                  </a:tcPr>
                </a:tc>
                <a:tc>
                  <a:txBody>
                    <a:bodyPr/>
                    <a:lstStyle/>
                    <a:p>
                      <a:pPr algn="r" fontAlgn="b"/>
                      <a:r>
                        <a:rPr lang="da-DK" sz="1600" b="1" i="0" u="sng" strike="noStrike" dirty="0">
                          <a:solidFill>
                            <a:srgbClr val="FF0000"/>
                          </a:solidFill>
                          <a:latin typeface="+mj-lt"/>
                          <a:cs typeface="Arial" pitchFamily="34" charset="0"/>
                        </a:rPr>
                        <a:t>A </a:t>
                      </a:r>
                    </a:p>
                  </a:txBody>
                  <a:tcPr marL="9525" marR="9525" marT="9525" marB="0" anchor="b">
                    <a:lnL>
                      <a:noFill/>
                    </a:lnL>
                    <a:lnR>
                      <a:noFill/>
                    </a:lnR>
                    <a:lnT>
                      <a:noFill/>
                    </a:lnT>
                    <a:lnB>
                      <a:noFill/>
                    </a:lnB>
                  </a:tcPr>
                </a:tc>
                <a:tc>
                  <a:txBody>
                    <a:bodyPr/>
                    <a:lstStyle/>
                    <a:p>
                      <a:pPr algn="r" fontAlgn="b"/>
                      <a:endParaRPr lang="da-DK" sz="1600" b="1" i="1" u="none" strike="noStrike" dirty="0">
                        <a:solidFill>
                          <a:srgbClr val="FF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endParaRPr lang="da-DK" sz="1600" b="1" i="0" u="none" strike="noStrike">
                        <a:solidFill>
                          <a:srgbClr val="FF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1" i="0" u="sng" strike="noStrike">
                          <a:solidFill>
                            <a:srgbClr val="FF0000"/>
                          </a:solidFill>
                          <a:latin typeface="+mj-lt"/>
                          <a:cs typeface="Arial" pitchFamily="34" charset="0"/>
                        </a:rPr>
                        <a:t>B </a:t>
                      </a:r>
                    </a:p>
                  </a:txBody>
                  <a:tcPr marL="9525" marR="9525" marT="9525" marB="0" anchor="b">
                    <a:lnL>
                      <a:noFill/>
                    </a:lnL>
                    <a:lnR>
                      <a:noFill/>
                    </a:lnR>
                    <a:lnT>
                      <a:noFill/>
                    </a:lnT>
                    <a:lnB>
                      <a:noFill/>
                    </a:lnB>
                  </a:tcPr>
                </a:tc>
                <a:tc>
                  <a:txBody>
                    <a:bodyPr/>
                    <a:lstStyle/>
                    <a:p>
                      <a:pPr algn="r" fontAlgn="b"/>
                      <a:r>
                        <a:rPr lang="da-DK" sz="1600" b="1" i="0" u="sng" strike="noStrike">
                          <a:solidFill>
                            <a:srgbClr val="FF0000"/>
                          </a:solidFill>
                          <a:latin typeface="+mj-lt"/>
                          <a:cs typeface="Arial" pitchFamily="34" charset="0"/>
                        </a:rPr>
                        <a:t>B </a:t>
                      </a:r>
                    </a:p>
                  </a:txBody>
                  <a:tcPr marL="9525" marR="9525" marT="9525" marB="0" anchor="b">
                    <a:lnL>
                      <a:noFill/>
                    </a:lnL>
                    <a:lnR>
                      <a:noFill/>
                    </a:lnR>
                    <a:lnT>
                      <a:noFill/>
                    </a:lnT>
                    <a:lnB>
                      <a:noFill/>
                    </a:lnB>
                  </a:tcPr>
                </a:tc>
                <a:tc>
                  <a:txBody>
                    <a:bodyPr/>
                    <a:lstStyle/>
                    <a:p>
                      <a:pPr algn="r" fontAlgn="b"/>
                      <a:endParaRPr lang="da-DK" sz="1600" b="1" i="1" u="none" strike="noStrike" dirty="0">
                        <a:solidFill>
                          <a:srgbClr val="FF0000"/>
                        </a:solidFill>
                        <a:latin typeface="+mj-lt"/>
                        <a:cs typeface="Arial" pitchFamily="34" charset="0"/>
                      </a:endParaRPr>
                    </a:p>
                  </a:txBody>
                  <a:tcPr marL="9525" marR="9525" marT="9525" marB="0" anchor="b">
                    <a:lnL>
                      <a:noFill/>
                    </a:lnL>
                    <a:lnR>
                      <a:noFill/>
                    </a:lnR>
                    <a:lnT>
                      <a:noFill/>
                    </a:lnT>
                    <a:lnB>
                      <a:noFill/>
                    </a:lnB>
                  </a:tcPr>
                </a:tc>
              </a:tr>
              <a:tr h="353125">
                <a:tc>
                  <a:txBody>
                    <a:bodyPr/>
                    <a:lstStyle/>
                    <a:p>
                      <a:pPr algn="l" fontAlgn="b"/>
                      <a:r>
                        <a:rPr lang="da-DK" sz="1600" b="0" i="0" u="none" strike="noStrike">
                          <a:solidFill>
                            <a:srgbClr val="000000"/>
                          </a:solidFill>
                          <a:latin typeface="+mj-lt"/>
                          <a:cs typeface="Arial" pitchFamily="34" charset="0"/>
                        </a:rPr>
                        <a:t>Boligafgift</a:t>
                      </a: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mj-lt"/>
                          <a:cs typeface="Arial" pitchFamily="34" charset="0"/>
                        </a:rPr>
                        <a:t>4.573</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000000"/>
                          </a:solidFill>
                          <a:latin typeface="+mj-lt"/>
                          <a:cs typeface="Arial" pitchFamily="34" charset="0"/>
                        </a:rPr>
                        <a:t>4.662</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mj-lt"/>
                          <a:cs typeface="Arial" pitchFamily="34" charset="0"/>
                        </a:rPr>
                        <a:t>89</a:t>
                      </a:r>
                    </a:p>
                  </a:txBody>
                  <a:tcPr marL="9525" marR="9525" marT="9525" marB="0" anchor="b">
                    <a:lnL>
                      <a:noFill/>
                    </a:lnL>
                    <a:lnR>
                      <a:noFill/>
                    </a:lnR>
                    <a:lnT>
                      <a:noFill/>
                    </a:lnT>
                    <a:lnB>
                      <a:noFill/>
                    </a:lnB>
                  </a:tcPr>
                </a:tc>
                <a:tc>
                  <a:txBody>
                    <a:bodyPr/>
                    <a:lstStyle/>
                    <a:p>
                      <a:pPr algn="r" fontAlgn="b"/>
                      <a:endParaRPr lang="da-DK" sz="1600" b="0" i="0" u="none" strike="noStrike" dirty="0">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mj-lt"/>
                          <a:cs typeface="Arial" pitchFamily="34" charset="0"/>
                        </a:rPr>
                        <a:t>5.096</a:t>
                      </a: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mj-lt"/>
                          <a:cs typeface="Arial" pitchFamily="34" charset="0"/>
                        </a:rPr>
                        <a:t>5.179</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mj-lt"/>
                          <a:cs typeface="Arial" pitchFamily="34" charset="0"/>
                        </a:rPr>
                        <a:t>83</a:t>
                      </a:r>
                    </a:p>
                  </a:txBody>
                  <a:tcPr marL="9525" marR="9525" marT="9525" marB="0" anchor="b">
                    <a:lnL>
                      <a:noFill/>
                    </a:lnL>
                    <a:lnR>
                      <a:noFill/>
                    </a:lnR>
                    <a:lnT>
                      <a:noFill/>
                    </a:lnT>
                    <a:lnB>
                      <a:noFill/>
                    </a:lnB>
                  </a:tcPr>
                </a:tc>
              </a:tr>
              <a:tr h="291490">
                <a:tc>
                  <a:txBody>
                    <a:bodyPr/>
                    <a:lstStyle/>
                    <a:p>
                      <a:pPr algn="l" fontAlgn="b"/>
                      <a:r>
                        <a:rPr lang="da-DK" sz="1600" b="0" i="0" u="none" strike="noStrike">
                          <a:solidFill>
                            <a:srgbClr val="000000"/>
                          </a:solidFill>
                          <a:latin typeface="+mj-lt"/>
                          <a:cs typeface="Arial" pitchFamily="34" charset="0"/>
                        </a:rPr>
                        <a:t>vand</a:t>
                      </a:r>
                    </a:p>
                  </a:txBody>
                  <a:tcPr marL="9525" marR="9525" marT="9525" marB="0" anchor="b">
                    <a:lnL>
                      <a:noFill/>
                    </a:lnL>
                    <a:lnR>
                      <a:noFill/>
                    </a:lnR>
                    <a:lnT>
                      <a:noFill/>
                    </a:lnT>
                    <a:lnB>
                      <a:noFill/>
                    </a:lnB>
                  </a:tcPr>
                </a:tc>
                <a:tc>
                  <a:txBody>
                    <a:bodyPr/>
                    <a:lstStyle/>
                    <a:p>
                      <a:pPr algn="r" fontAlgn="b"/>
                      <a:r>
                        <a:rPr lang="da-DK" sz="1600" b="0" i="0" u="none" strike="noStrike">
                          <a:solidFill>
                            <a:srgbClr val="0000FF"/>
                          </a:solidFill>
                          <a:latin typeface="+mj-lt"/>
                          <a:cs typeface="Arial" pitchFamily="34" charset="0"/>
                        </a:rPr>
                        <a:t>190</a:t>
                      </a:r>
                    </a:p>
                  </a:txBody>
                  <a:tcPr marL="9525" marR="9525" marT="9525" marB="0" anchor="b">
                    <a:lnL>
                      <a:noFill/>
                    </a:lnL>
                    <a:lnR>
                      <a:noFill/>
                    </a:lnR>
                    <a:lnT>
                      <a:noFill/>
                    </a:lnT>
                    <a:lnB>
                      <a:noFill/>
                    </a:lnB>
                  </a:tcPr>
                </a:tc>
                <a:tc>
                  <a:txBody>
                    <a:bodyPr/>
                    <a:lstStyle/>
                    <a:p>
                      <a:pPr algn="r" fontAlgn="b"/>
                      <a:r>
                        <a:rPr lang="da-DK" sz="1600" b="0" i="0" u="none" strike="noStrike">
                          <a:solidFill>
                            <a:srgbClr val="0000FF"/>
                          </a:solidFill>
                          <a:latin typeface="+mj-lt"/>
                          <a:cs typeface="Arial" pitchFamily="34" charset="0"/>
                        </a:rPr>
                        <a:t>190</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mj-lt"/>
                          <a:cs typeface="Arial" pitchFamily="34" charset="0"/>
                        </a:rPr>
                        <a:t>0</a:t>
                      </a:r>
                    </a:p>
                  </a:txBody>
                  <a:tcPr marL="9525" marR="9525" marT="9525" marB="0" anchor="b">
                    <a:lnL>
                      <a:noFill/>
                    </a:lnL>
                    <a:lnR>
                      <a:noFill/>
                    </a:lnR>
                    <a:lnT>
                      <a:noFill/>
                    </a:lnT>
                    <a:lnB>
                      <a:noFill/>
                    </a:lnB>
                  </a:tcPr>
                </a:tc>
                <a:tc>
                  <a:txBody>
                    <a:bodyPr/>
                    <a:lstStyle/>
                    <a:p>
                      <a:pPr algn="r" fontAlgn="b"/>
                      <a:endParaRPr lang="da-DK" sz="1600" b="0" i="0" u="none" strike="noStrike" dirty="0">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0" i="0" u="none" strike="noStrike">
                          <a:solidFill>
                            <a:srgbClr val="0000FF"/>
                          </a:solidFill>
                          <a:latin typeface="+mj-lt"/>
                          <a:cs typeface="Arial" pitchFamily="34" charset="0"/>
                        </a:rPr>
                        <a:t>200</a:t>
                      </a:r>
                    </a:p>
                  </a:txBody>
                  <a:tcPr marL="9525" marR="9525" marT="9525" marB="0" anchor="b">
                    <a:lnL>
                      <a:noFill/>
                    </a:lnL>
                    <a:lnR>
                      <a:noFill/>
                    </a:lnR>
                    <a:lnT>
                      <a:noFill/>
                    </a:lnT>
                    <a:lnB>
                      <a:noFill/>
                    </a:lnB>
                  </a:tcPr>
                </a:tc>
                <a:tc>
                  <a:txBody>
                    <a:bodyPr/>
                    <a:lstStyle/>
                    <a:p>
                      <a:pPr algn="r" fontAlgn="b"/>
                      <a:r>
                        <a:rPr lang="da-DK" sz="1600" b="0" i="0" u="none" strike="noStrike">
                          <a:solidFill>
                            <a:srgbClr val="0000FF"/>
                          </a:solidFill>
                          <a:latin typeface="+mj-lt"/>
                          <a:cs typeface="Arial" pitchFamily="34" charset="0"/>
                        </a:rPr>
                        <a:t>200</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mj-lt"/>
                          <a:cs typeface="Arial" pitchFamily="34" charset="0"/>
                        </a:rPr>
                        <a:t>0</a:t>
                      </a:r>
                    </a:p>
                  </a:txBody>
                  <a:tcPr marL="9525" marR="9525" marT="9525" marB="0" anchor="b">
                    <a:lnL>
                      <a:noFill/>
                    </a:lnL>
                    <a:lnR>
                      <a:noFill/>
                    </a:lnR>
                    <a:lnT>
                      <a:noFill/>
                    </a:lnT>
                    <a:lnB>
                      <a:noFill/>
                    </a:lnB>
                  </a:tcPr>
                </a:tc>
              </a:tr>
              <a:tr h="284574">
                <a:tc>
                  <a:txBody>
                    <a:bodyPr/>
                    <a:lstStyle/>
                    <a:p>
                      <a:pPr algn="l" fontAlgn="b"/>
                      <a:r>
                        <a:rPr lang="da-DK" sz="1600" b="0" i="0" u="none" strike="noStrike">
                          <a:solidFill>
                            <a:srgbClr val="000000"/>
                          </a:solidFill>
                          <a:latin typeface="+mj-lt"/>
                          <a:cs typeface="Arial" pitchFamily="34" charset="0"/>
                        </a:rPr>
                        <a:t>YouSee</a:t>
                      </a:r>
                    </a:p>
                  </a:txBody>
                  <a:tcPr marL="9525" marR="9525" marT="9525" marB="0" anchor="b">
                    <a:lnL>
                      <a:noFill/>
                    </a:lnL>
                    <a:lnR>
                      <a:noFill/>
                    </a:lnR>
                    <a:lnT>
                      <a:noFill/>
                    </a:lnT>
                    <a:lnB>
                      <a:noFill/>
                    </a:lnB>
                  </a:tcPr>
                </a:tc>
                <a:tc>
                  <a:txBody>
                    <a:bodyPr/>
                    <a:lstStyle/>
                    <a:p>
                      <a:pPr algn="r" fontAlgn="b"/>
                      <a:r>
                        <a:rPr lang="da-DK" sz="1600" b="0" i="0" u="none" strike="noStrike">
                          <a:solidFill>
                            <a:srgbClr val="FF0000"/>
                          </a:solidFill>
                          <a:latin typeface="+mj-lt"/>
                          <a:cs typeface="Arial" pitchFamily="34" charset="0"/>
                        </a:rPr>
                        <a:t>464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600" b="0" i="0" u="none" strike="noStrike">
                          <a:solidFill>
                            <a:srgbClr val="FF0000"/>
                          </a:solidFill>
                          <a:latin typeface="+mj-lt"/>
                          <a:cs typeface="Arial" pitchFamily="34" charset="0"/>
                        </a:rPr>
                        <a:t>130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600" b="0" i="1" u="none" strike="noStrike" dirty="0">
                          <a:solidFill>
                            <a:srgbClr val="000000"/>
                          </a:solidFill>
                          <a:latin typeface="+mj-lt"/>
                          <a:cs typeface="Arial" pitchFamily="34" charset="0"/>
                        </a:rPr>
                        <a:t>-334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da-DK" sz="1600" b="0" i="0" u="none" strike="noStrike" dirty="0">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0" i="0" u="none" strike="noStrike">
                          <a:solidFill>
                            <a:srgbClr val="FF0000"/>
                          </a:solidFill>
                          <a:latin typeface="+mj-lt"/>
                          <a:cs typeface="Arial" pitchFamily="34" charset="0"/>
                        </a:rPr>
                        <a:t>464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600" b="0" i="0" u="none" strike="noStrike">
                          <a:solidFill>
                            <a:srgbClr val="FF0000"/>
                          </a:solidFill>
                          <a:latin typeface="+mj-lt"/>
                          <a:cs typeface="Arial" pitchFamily="34" charset="0"/>
                        </a:rPr>
                        <a:t>130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600" b="0" i="1" u="none" strike="noStrike" dirty="0">
                          <a:solidFill>
                            <a:srgbClr val="000000"/>
                          </a:solidFill>
                          <a:latin typeface="+mj-lt"/>
                          <a:cs typeface="Arial" pitchFamily="34" charset="0"/>
                        </a:rPr>
                        <a:t>-334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91490">
                <a:tc>
                  <a:txBody>
                    <a:bodyPr/>
                    <a:lstStyle/>
                    <a:p>
                      <a:pPr algn="l" fontAlgn="b"/>
                      <a:endParaRPr lang="da-DK" sz="1600" b="0" i="0" u="none" strike="noStrike">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mj-lt"/>
                          <a:cs typeface="Arial" pitchFamily="34" charset="0"/>
                        </a:rPr>
                        <a:t>5.227</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600" b="0" i="0" u="none" strike="noStrike">
                          <a:solidFill>
                            <a:srgbClr val="000000"/>
                          </a:solidFill>
                          <a:latin typeface="+mj-lt"/>
                          <a:cs typeface="Arial" pitchFamily="34" charset="0"/>
                        </a:rPr>
                        <a:t>4.982</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600" b="0" i="1" u="none" strike="noStrike" dirty="0">
                          <a:solidFill>
                            <a:srgbClr val="000000"/>
                          </a:solidFill>
                          <a:latin typeface="+mj-lt"/>
                          <a:cs typeface="Arial" pitchFamily="34" charset="0"/>
                        </a:rPr>
                        <a:t>-245</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a-DK" sz="1600" b="0" i="0" u="none" strike="noStrike" dirty="0">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0" i="0" u="none" strike="noStrike" dirty="0">
                          <a:solidFill>
                            <a:srgbClr val="000000"/>
                          </a:solidFill>
                          <a:latin typeface="+mj-lt"/>
                          <a:cs typeface="Arial" pitchFamily="34" charset="0"/>
                        </a:rPr>
                        <a:t>5.760</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600" b="0" i="0" u="none" strike="noStrike">
                          <a:solidFill>
                            <a:srgbClr val="000000"/>
                          </a:solidFill>
                          <a:latin typeface="+mj-lt"/>
                          <a:cs typeface="Arial" pitchFamily="34" charset="0"/>
                        </a:rPr>
                        <a:t>5.509</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600" b="0" i="1" u="none" strike="noStrike" dirty="0">
                          <a:solidFill>
                            <a:srgbClr val="000000"/>
                          </a:solidFill>
                          <a:latin typeface="+mj-lt"/>
                          <a:cs typeface="Arial" pitchFamily="34" charset="0"/>
                        </a:rPr>
                        <a:t>-251</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520">
                <a:tc>
                  <a:txBody>
                    <a:bodyPr/>
                    <a:lstStyle/>
                    <a:p>
                      <a:pPr algn="l" fontAlgn="b"/>
                      <a:endParaRPr lang="da-DK" sz="1600" b="0" i="0" u="none" strike="noStrike">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1" i="0" u="sng" strike="noStrike">
                          <a:solidFill>
                            <a:srgbClr val="FF0000"/>
                          </a:solidFill>
                          <a:latin typeface="+mj-lt"/>
                          <a:cs typeface="Arial" pitchFamily="34" charset="0"/>
                        </a:rPr>
                        <a:t>C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da-DK" sz="1600" b="1" i="0" u="sng" strike="noStrike">
                          <a:solidFill>
                            <a:srgbClr val="FF0000"/>
                          </a:solidFill>
                          <a:latin typeface="+mj-lt"/>
                          <a:cs typeface="Arial" pitchFamily="34" charset="0"/>
                        </a:rPr>
                        <a:t>C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da-DK" sz="1600" b="1" i="1" u="none" strike="noStrike" dirty="0">
                          <a:solidFill>
                            <a:srgbClr val="000000"/>
                          </a:solidFill>
                          <a:latin typeface="+mj-lt"/>
                          <a:cs typeface="Arial"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da-DK" sz="1600" b="1" i="0" u="none" strike="noStrike" dirty="0">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1" i="0" u="sng" strike="noStrike" dirty="0">
                          <a:solidFill>
                            <a:srgbClr val="FF0000"/>
                          </a:solidFill>
                          <a:latin typeface="+mj-lt"/>
                          <a:cs typeface="Arial" pitchFamily="34" charset="0"/>
                        </a:rPr>
                        <a:t>D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da-DK" sz="1600" b="1" i="0" u="sng" strike="noStrike" dirty="0">
                          <a:solidFill>
                            <a:srgbClr val="FF0000"/>
                          </a:solidFill>
                          <a:latin typeface="+mj-lt"/>
                          <a:cs typeface="Arial" pitchFamily="34" charset="0"/>
                        </a:rPr>
                        <a:t>D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da-DK" sz="1600" b="1" i="1" u="none" strike="noStrike" dirty="0">
                          <a:solidFill>
                            <a:srgbClr val="000000"/>
                          </a:solidFill>
                          <a:latin typeface="+mj-lt"/>
                          <a:cs typeface="Arial"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353708">
                <a:tc>
                  <a:txBody>
                    <a:bodyPr/>
                    <a:lstStyle/>
                    <a:p>
                      <a:pPr algn="l" fontAlgn="b"/>
                      <a:r>
                        <a:rPr lang="da-DK" sz="1600" b="0" i="0" u="none" strike="noStrike">
                          <a:solidFill>
                            <a:srgbClr val="000000"/>
                          </a:solidFill>
                          <a:latin typeface="+mj-lt"/>
                          <a:cs typeface="Arial" pitchFamily="34" charset="0"/>
                        </a:rPr>
                        <a:t>Boligafgift</a:t>
                      </a: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mj-lt"/>
                          <a:cs typeface="Arial" pitchFamily="34" charset="0"/>
                        </a:rPr>
                        <a:t>5.322</a:t>
                      </a: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mj-lt"/>
                          <a:cs typeface="Arial" pitchFamily="34" charset="0"/>
                        </a:rPr>
                        <a:t>5.419</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mj-lt"/>
                          <a:cs typeface="Arial" pitchFamily="34" charset="0"/>
                        </a:rPr>
                        <a:t>97</a:t>
                      </a:r>
                    </a:p>
                  </a:txBody>
                  <a:tcPr marL="9525" marR="9525" marT="9525" marB="0" anchor="b">
                    <a:lnL>
                      <a:noFill/>
                    </a:lnL>
                    <a:lnR>
                      <a:noFill/>
                    </a:lnR>
                    <a:lnT>
                      <a:noFill/>
                    </a:lnT>
                    <a:lnB>
                      <a:noFill/>
                    </a:lnB>
                  </a:tcPr>
                </a:tc>
                <a:tc>
                  <a:txBody>
                    <a:bodyPr/>
                    <a:lstStyle/>
                    <a:p>
                      <a:pPr algn="r" fontAlgn="b"/>
                      <a:endParaRPr lang="da-DK" sz="1600" b="0" i="0" u="none" strike="noStrike">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mj-lt"/>
                          <a:cs typeface="Arial" pitchFamily="34" charset="0"/>
                        </a:rPr>
                        <a:t>5.714</a:t>
                      </a:r>
                    </a:p>
                  </a:txBody>
                  <a:tcPr marL="9525" marR="9525" marT="9525" marB="0" anchor="b">
                    <a:lnL>
                      <a:noFill/>
                    </a:lnL>
                    <a:lnR>
                      <a:noFill/>
                    </a:lnR>
                    <a:lnT>
                      <a:noFill/>
                    </a:lnT>
                    <a:lnB>
                      <a:noFill/>
                    </a:lnB>
                  </a:tcPr>
                </a:tc>
                <a:tc>
                  <a:txBody>
                    <a:bodyPr/>
                    <a:lstStyle/>
                    <a:p>
                      <a:pPr algn="r" fontAlgn="b"/>
                      <a:r>
                        <a:rPr lang="da-DK" sz="1600" b="0" i="0" u="none" strike="noStrike" dirty="0">
                          <a:solidFill>
                            <a:srgbClr val="000000"/>
                          </a:solidFill>
                          <a:latin typeface="+mj-lt"/>
                          <a:cs typeface="Arial" pitchFamily="34" charset="0"/>
                        </a:rPr>
                        <a:t>5.805</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mj-lt"/>
                          <a:cs typeface="Arial" pitchFamily="34" charset="0"/>
                        </a:rPr>
                        <a:t>91</a:t>
                      </a:r>
                    </a:p>
                  </a:txBody>
                  <a:tcPr marL="9525" marR="9525" marT="9525" marB="0" anchor="b">
                    <a:lnL>
                      <a:noFill/>
                    </a:lnL>
                    <a:lnR>
                      <a:noFill/>
                    </a:lnR>
                    <a:lnT>
                      <a:noFill/>
                    </a:lnT>
                    <a:lnB>
                      <a:noFill/>
                    </a:lnB>
                  </a:tcPr>
                </a:tc>
              </a:tr>
              <a:tr h="291490">
                <a:tc>
                  <a:txBody>
                    <a:bodyPr/>
                    <a:lstStyle/>
                    <a:p>
                      <a:pPr algn="l" fontAlgn="b"/>
                      <a:r>
                        <a:rPr lang="da-DK" sz="1600" b="0" i="0" u="none" strike="noStrike">
                          <a:solidFill>
                            <a:srgbClr val="000000"/>
                          </a:solidFill>
                          <a:latin typeface="+mj-lt"/>
                          <a:cs typeface="Arial" pitchFamily="34" charset="0"/>
                        </a:rPr>
                        <a:t>vand</a:t>
                      </a:r>
                    </a:p>
                  </a:txBody>
                  <a:tcPr marL="9525" marR="9525" marT="9525" marB="0" anchor="b">
                    <a:lnL>
                      <a:noFill/>
                    </a:lnL>
                    <a:lnR>
                      <a:noFill/>
                    </a:lnR>
                    <a:lnT>
                      <a:noFill/>
                    </a:lnT>
                    <a:lnB>
                      <a:noFill/>
                    </a:lnB>
                  </a:tcPr>
                </a:tc>
                <a:tc>
                  <a:txBody>
                    <a:bodyPr/>
                    <a:lstStyle/>
                    <a:p>
                      <a:pPr algn="r" fontAlgn="b"/>
                      <a:r>
                        <a:rPr lang="da-DK" sz="1600" b="0" i="0" u="none" strike="noStrike">
                          <a:solidFill>
                            <a:srgbClr val="0000FF"/>
                          </a:solidFill>
                          <a:latin typeface="+mj-lt"/>
                          <a:cs typeface="Arial" pitchFamily="34" charset="0"/>
                        </a:rPr>
                        <a:t>300</a:t>
                      </a:r>
                    </a:p>
                  </a:txBody>
                  <a:tcPr marL="9525" marR="9525" marT="9525" marB="0" anchor="b">
                    <a:lnL>
                      <a:noFill/>
                    </a:lnL>
                    <a:lnR>
                      <a:noFill/>
                    </a:lnR>
                    <a:lnT>
                      <a:noFill/>
                    </a:lnT>
                    <a:lnB>
                      <a:noFill/>
                    </a:lnB>
                  </a:tcPr>
                </a:tc>
                <a:tc>
                  <a:txBody>
                    <a:bodyPr/>
                    <a:lstStyle/>
                    <a:p>
                      <a:pPr algn="r" fontAlgn="b"/>
                      <a:r>
                        <a:rPr lang="da-DK" sz="1600" b="0" i="0" u="none" strike="noStrike">
                          <a:solidFill>
                            <a:srgbClr val="0000FF"/>
                          </a:solidFill>
                          <a:latin typeface="+mj-lt"/>
                          <a:cs typeface="Arial" pitchFamily="34" charset="0"/>
                        </a:rPr>
                        <a:t>300</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mj-lt"/>
                          <a:cs typeface="Arial" pitchFamily="34" charset="0"/>
                        </a:rPr>
                        <a:t>0</a:t>
                      </a:r>
                    </a:p>
                  </a:txBody>
                  <a:tcPr marL="9525" marR="9525" marT="9525" marB="0" anchor="b">
                    <a:lnL>
                      <a:noFill/>
                    </a:lnL>
                    <a:lnR>
                      <a:noFill/>
                    </a:lnR>
                    <a:lnT>
                      <a:noFill/>
                    </a:lnT>
                    <a:lnB>
                      <a:noFill/>
                    </a:lnB>
                  </a:tcPr>
                </a:tc>
                <a:tc>
                  <a:txBody>
                    <a:bodyPr/>
                    <a:lstStyle/>
                    <a:p>
                      <a:pPr algn="r" fontAlgn="b"/>
                      <a:endParaRPr lang="da-DK" sz="1600" b="0" i="0" u="none" strike="noStrike">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0" i="0" u="none" strike="noStrike">
                          <a:solidFill>
                            <a:srgbClr val="0000FF"/>
                          </a:solidFill>
                          <a:latin typeface="+mj-lt"/>
                          <a:cs typeface="Arial" pitchFamily="34" charset="0"/>
                        </a:rPr>
                        <a:t>300</a:t>
                      </a:r>
                    </a:p>
                  </a:txBody>
                  <a:tcPr marL="9525" marR="9525" marT="9525" marB="0" anchor="b">
                    <a:lnL>
                      <a:noFill/>
                    </a:lnL>
                    <a:lnR>
                      <a:noFill/>
                    </a:lnR>
                    <a:lnT>
                      <a:noFill/>
                    </a:lnT>
                    <a:lnB>
                      <a:noFill/>
                    </a:lnB>
                  </a:tcPr>
                </a:tc>
                <a:tc>
                  <a:txBody>
                    <a:bodyPr/>
                    <a:lstStyle/>
                    <a:p>
                      <a:pPr algn="r" fontAlgn="b"/>
                      <a:r>
                        <a:rPr lang="da-DK" sz="1600" b="0" i="0" u="none" strike="noStrike">
                          <a:solidFill>
                            <a:srgbClr val="0000FF"/>
                          </a:solidFill>
                          <a:latin typeface="+mj-lt"/>
                          <a:cs typeface="Arial" pitchFamily="34" charset="0"/>
                        </a:rPr>
                        <a:t>300</a:t>
                      </a:r>
                    </a:p>
                  </a:txBody>
                  <a:tcPr marL="9525" marR="9525" marT="9525" marB="0" anchor="b">
                    <a:lnL>
                      <a:noFill/>
                    </a:lnL>
                    <a:lnR>
                      <a:noFill/>
                    </a:lnR>
                    <a:lnT>
                      <a:noFill/>
                    </a:lnT>
                    <a:lnB>
                      <a:noFill/>
                    </a:lnB>
                  </a:tcPr>
                </a:tc>
                <a:tc>
                  <a:txBody>
                    <a:bodyPr/>
                    <a:lstStyle/>
                    <a:p>
                      <a:pPr algn="r" fontAlgn="b"/>
                      <a:r>
                        <a:rPr lang="da-DK" sz="1600" b="0" i="1" u="none" strike="noStrike" dirty="0">
                          <a:solidFill>
                            <a:srgbClr val="000000"/>
                          </a:solidFill>
                          <a:latin typeface="+mj-lt"/>
                          <a:cs typeface="Arial" pitchFamily="34" charset="0"/>
                        </a:rPr>
                        <a:t>0</a:t>
                      </a:r>
                    </a:p>
                  </a:txBody>
                  <a:tcPr marL="9525" marR="9525" marT="9525" marB="0" anchor="b">
                    <a:lnL>
                      <a:noFill/>
                    </a:lnL>
                    <a:lnR>
                      <a:noFill/>
                    </a:lnR>
                    <a:lnT>
                      <a:noFill/>
                    </a:lnT>
                    <a:lnB>
                      <a:noFill/>
                    </a:lnB>
                  </a:tcPr>
                </a:tc>
              </a:tr>
              <a:tr h="284574">
                <a:tc>
                  <a:txBody>
                    <a:bodyPr/>
                    <a:lstStyle/>
                    <a:p>
                      <a:pPr algn="l" fontAlgn="b"/>
                      <a:r>
                        <a:rPr lang="da-DK" sz="1600" b="0" i="0" u="none" strike="noStrike">
                          <a:solidFill>
                            <a:srgbClr val="000000"/>
                          </a:solidFill>
                          <a:latin typeface="+mj-lt"/>
                          <a:cs typeface="Arial" pitchFamily="34" charset="0"/>
                        </a:rPr>
                        <a:t>YouSee</a:t>
                      </a:r>
                    </a:p>
                  </a:txBody>
                  <a:tcPr marL="9525" marR="9525" marT="9525" marB="0" anchor="b">
                    <a:lnL>
                      <a:noFill/>
                    </a:lnL>
                    <a:lnR>
                      <a:noFill/>
                    </a:lnR>
                    <a:lnT>
                      <a:noFill/>
                    </a:lnT>
                    <a:lnB>
                      <a:noFill/>
                    </a:lnB>
                  </a:tcPr>
                </a:tc>
                <a:tc>
                  <a:txBody>
                    <a:bodyPr/>
                    <a:lstStyle/>
                    <a:p>
                      <a:pPr algn="r" fontAlgn="b"/>
                      <a:r>
                        <a:rPr lang="da-DK" sz="1600" b="0" i="0" u="none" strike="noStrike">
                          <a:solidFill>
                            <a:srgbClr val="FF0000"/>
                          </a:solidFill>
                          <a:latin typeface="+mj-lt"/>
                          <a:cs typeface="Arial" pitchFamily="34" charset="0"/>
                        </a:rPr>
                        <a:t>464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600" b="0" i="0" u="none" strike="noStrike">
                          <a:solidFill>
                            <a:srgbClr val="FF0000"/>
                          </a:solidFill>
                          <a:latin typeface="+mj-lt"/>
                          <a:cs typeface="Arial" pitchFamily="34" charset="0"/>
                        </a:rPr>
                        <a:t>130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600" b="0" i="1" u="none" strike="noStrike" dirty="0">
                          <a:solidFill>
                            <a:srgbClr val="000000"/>
                          </a:solidFill>
                          <a:latin typeface="+mj-lt"/>
                          <a:cs typeface="Arial" pitchFamily="34" charset="0"/>
                        </a:rPr>
                        <a:t>-334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da-DK" sz="1600" b="0" i="0" u="none" strike="noStrike">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0" i="0" u="none" strike="noStrike">
                          <a:solidFill>
                            <a:srgbClr val="FF0000"/>
                          </a:solidFill>
                          <a:latin typeface="+mj-lt"/>
                          <a:cs typeface="Arial" pitchFamily="34" charset="0"/>
                        </a:rPr>
                        <a:t>464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600" b="0" i="0" u="none" strike="noStrike">
                          <a:solidFill>
                            <a:srgbClr val="FF0000"/>
                          </a:solidFill>
                          <a:latin typeface="+mj-lt"/>
                          <a:cs typeface="Arial" pitchFamily="34" charset="0"/>
                        </a:rPr>
                        <a:t>130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600" b="0" i="1" u="none" strike="noStrike" dirty="0">
                          <a:solidFill>
                            <a:srgbClr val="000000"/>
                          </a:solidFill>
                          <a:latin typeface="+mj-lt"/>
                          <a:cs typeface="Arial" pitchFamily="34" charset="0"/>
                        </a:rPr>
                        <a:t>-334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91490">
                <a:tc>
                  <a:txBody>
                    <a:bodyPr/>
                    <a:lstStyle/>
                    <a:p>
                      <a:pPr algn="l" fontAlgn="b"/>
                      <a:endParaRPr lang="da-DK" sz="1600" b="0" i="0" u="none" strike="noStrike">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mj-lt"/>
                          <a:cs typeface="Arial" pitchFamily="34" charset="0"/>
                        </a:rPr>
                        <a:t>6.086</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600" b="0" i="0" u="none" strike="noStrike">
                          <a:solidFill>
                            <a:srgbClr val="000000"/>
                          </a:solidFill>
                          <a:latin typeface="+mj-lt"/>
                          <a:cs typeface="Arial" pitchFamily="34" charset="0"/>
                        </a:rPr>
                        <a:t>5.849</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600" b="0" i="1" u="none" strike="noStrike" dirty="0">
                          <a:solidFill>
                            <a:srgbClr val="000000"/>
                          </a:solidFill>
                          <a:latin typeface="+mj-lt"/>
                          <a:cs typeface="Arial" pitchFamily="34" charset="0"/>
                        </a:rPr>
                        <a:t>-237</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a-DK" sz="1600" b="0" i="0" u="none" strike="noStrike">
                        <a:solidFill>
                          <a:srgbClr val="000000"/>
                        </a:solidFill>
                        <a:latin typeface="+mj-lt"/>
                        <a:cs typeface="Arial" pitchFamily="34" charset="0"/>
                      </a:endParaRPr>
                    </a:p>
                  </a:txBody>
                  <a:tcPr marL="9525" marR="9525" marT="9525" marB="0" anchor="b">
                    <a:lnL>
                      <a:noFill/>
                    </a:lnL>
                    <a:lnR>
                      <a:noFill/>
                    </a:lnR>
                    <a:lnT>
                      <a:noFill/>
                    </a:lnT>
                    <a:lnB>
                      <a:noFill/>
                    </a:lnB>
                  </a:tcPr>
                </a:tc>
                <a:tc>
                  <a:txBody>
                    <a:bodyPr/>
                    <a:lstStyle/>
                    <a:p>
                      <a:pPr algn="r" fontAlgn="b"/>
                      <a:r>
                        <a:rPr lang="da-DK" sz="1600" b="0" i="0" u="none" strike="noStrike">
                          <a:solidFill>
                            <a:srgbClr val="000000"/>
                          </a:solidFill>
                          <a:latin typeface="+mj-lt"/>
                          <a:cs typeface="Arial" pitchFamily="34" charset="0"/>
                        </a:rPr>
                        <a:t>6.478</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600" b="0" i="0" u="none" strike="noStrike">
                          <a:solidFill>
                            <a:srgbClr val="000000"/>
                          </a:solidFill>
                          <a:latin typeface="+mj-lt"/>
                          <a:cs typeface="Arial" pitchFamily="34" charset="0"/>
                        </a:rPr>
                        <a:t>6.235</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a-DK" sz="1600" b="0" i="1" u="none" strike="noStrike" dirty="0">
                          <a:solidFill>
                            <a:srgbClr val="000000"/>
                          </a:solidFill>
                          <a:latin typeface="+mj-lt"/>
                          <a:cs typeface="Arial" pitchFamily="34" charset="0"/>
                        </a:rPr>
                        <a:t>-243</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1692</TotalTime>
  <Words>1092</Words>
  <Application>Microsoft Office PowerPoint</Application>
  <PresentationFormat>Skærmshow (4:3)</PresentationFormat>
  <Paragraphs>409</Paragraphs>
  <Slides>34</Slides>
  <Notes>0</Notes>
  <HiddenSlides>0</HiddenSlides>
  <MMClips>0</MMClips>
  <ScaleCrop>false</ScaleCrop>
  <HeadingPairs>
    <vt:vector size="4" baseType="variant">
      <vt:variant>
        <vt:lpstr>Tema</vt:lpstr>
      </vt:variant>
      <vt:variant>
        <vt:i4>1</vt:i4>
      </vt:variant>
      <vt:variant>
        <vt:lpstr>Diastitler</vt:lpstr>
      </vt:variant>
      <vt:variant>
        <vt:i4>34</vt:i4>
      </vt:variant>
    </vt:vector>
  </HeadingPairs>
  <TitlesOfParts>
    <vt:vector size="35" baseType="lpstr">
      <vt:lpstr>Urban</vt:lpstr>
      <vt:lpstr>AB Birketoften</vt:lpstr>
      <vt:lpstr>Dagsorden</vt:lpstr>
      <vt:lpstr>Dagsorden</vt:lpstr>
      <vt:lpstr>Dagsorden</vt:lpstr>
      <vt:lpstr>Regnskab 2017 (Budget 2017)</vt:lpstr>
      <vt:lpstr>Balance 2017 (Balance 2016)</vt:lpstr>
      <vt:lpstr>Dagsorden</vt:lpstr>
      <vt:lpstr>Budget 2018 (Regnskab 2017)</vt:lpstr>
      <vt:lpstr>(B) Boligafgift ændring 2017-2018</vt:lpstr>
      <vt:lpstr>(B) Copydan og YouSee 2017/2018</vt:lpstr>
      <vt:lpstr>(B) Boligafgift fordeling pr. bolig 2018</vt:lpstr>
      <vt:lpstr>Dagsorden</vt:lpstr>
      <vt:lpstr>5. Forslag  – ændring af vedtægt §14.6 og §15.3</vt:lpstr>
      <vt:lpstr>5. Forslag  – ændring af vedtægt §14.6 og §15.3</vt:lpstr>
      <vt:lpstr>Forslag</vt:lpstr>
      <vt:lpstr>Dagsorden</vt:lpstr>
      <vt:lpstr>6. Valg til bestyrelsen</vt:lpstr>
      <vt:lpstr>6. Valg til bestyrelsen</vt:lpstr>
      <vt:lpstr>6. Valg til bestyrelsen</vt:lpstr>
      <vt:lpstr>Dagsorden</vt:lpstr>
      <vt:lpstr>7. Fællesarbejde</vt:lpstr>
      <vt:lpstr>Fællesarbejde den 22. april</vt:lpstr>
      <vt:lpstr>Hjemmesiden</vt:lpstr>
      <vt:lpstr>Vand - status</vt:lpstr>
      <vt:lpstr>General Data Protection Regulation (GDPR)</vt:lpstr>
      <vt:lpstr>Gå jeres boliger igennem</vt:lpstr>
      <vt:lpstr>Folketingets tiltag på andelsboligmarkedet</vt:lpstr>
      <vt:lpstr>Mal vinduerne og gå skuret efter</vt:lpstr>
      <vt:lpstr>Beslag skal smøres</vt:lpstr>
      <vt:lpstr>Beslag skal smøres</vt:lpstr>
      <vt:lpstr>Silikone på gummilisterne</vt:lpstr>
      <vt:lpstr>Dias nummer 32</vt:lpstr>
      <vt:lpstr>Bestyrelsen 2018 - opgaver</vt:lpstr>
      <vt:lpstr>Dias nummer 34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standard</dc:creator>
  <cp:lastModifiedBy>Erik Friis</cp:lastModifiedBy>
  <cp:revision>308</cp:revision>
  <dcterms:created xsi:type="dcterms:W3CDTF">2012-04-07T16:43:24Z</dcterms:created>
  <dcterms:modified xsi:type="dcterms:W3CDTF">2018-04-14T10:23:13Z</dcterms:modified>
</cp:coreProperties>
</file>